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79" r:id="rId2"/>
    <p:sldId id="589" r:id="rId3"/>
    <p:sldId id="597" r:id="rId4"/>
    <p:sldId id="784" r:id="rId5"/>
    <p:sldId id="721" r:id="rId6"/>
    <p:sldId id="773" r:id="rId7"/>
    <p:sldId id="652" r:id="rId8"/>
    <p:sldId id="607" r:id="rId9"/>
    <p:sldId id="772" r:id="rId10"/>
    <p:sldId id="753" r:id="rId11"/>
    <p:sldId id="713" r:id="rId12"/>
    <p:sldId id="777" r:id="rId13"/>
    <p:sldId id="783" r:id="rId14"/>
    <p:sldId id="770" r:id="rId15"/>
    <p:sldId id="767" r:id="rId16"/>
    <p:sldId id="657" r:id="rId17"/>
  </p:sldIdLst>
  <p:sldSz cx="9144000" cy="6858000" type="screen4x3"/>
  <p:notesSz cx="6718300" cy="98679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A6C4E2"/>
    <a:srgbClr val="8AB1D8"/>
    <a:srgbClr val="6699CC"/>
    <a:srgbClr val="3399FF"/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49" autoAdjust="0"/>
    <p:restoredTop sz="95282" autoAdjust="0"/>
  </p:normalViewPr>
  <p:slideViewPr>
    <p:cSldViewPr>
      <p:cViewPr varScale="1">
        <p:scale>
          <a:sx n="97" d="100"/>
          <a:sy n="97" d="100"/>
        </p:scale>
        <p:origin x="-486" y="-84"/>
      </p:cViewPr>
      <p:guideLst>
        <p:guide orient="horz" pos="720"/>
        <p:guide pos="10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28588"/>
            <a:ext cx="690563" cy="2746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ctr" anchorCtr="0" compatLnSpc="1">
            <a:prstTxWarp prst="textNoShape">
              <a:avLst/>
            </a:prstTxWarp>
            <a:spAutoFit/>
          </a:bodyPr>
          <a:lstStyle>
            <a:lvl1pPr algn="l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65813" y="128588"/>
            <a:ext cx="854075" cy="2746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ctr" anchorCtr="0" compatLnSpc="1">
            <a:prstTxWarp prst="textNoShape">
              <a:avLst/>
            </a:prstTxWarp>
            <a:spAutoFit/>
          </a:bodyPr>
          <a:lstStyle>
            <a:lvl1pPr algn="r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0088"/>
            <a:ext cx="646113" cy="2730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b" anchorCtr="0" compatLnSpc="1">
            <a:prstTxWarp prst="textNoShape">
              <a:avLst/>
            </a:prstTxWarp>
            <a:spAutoFit/>
          </a:bodyPr>
          <a:lstStyle>
            <a:lvl1pPr algn="l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8875" y="9588500"/>
            <a:ext cx="481013" cy="2746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b" anchorCtr="0" compatLnSpc="1">
            <a:prstTxWarp prst="textNoShape">
              <a:avLst/>
            </a:prstTxWarp>
            <a:spAutoFit/>
          </a:bodyPr>
          <a:lstStyle>
            <a:lvl1pPr algn="r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8E9DFBD-B93B-4AD7-8843-669D2073B3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690563" cy="2746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ctr" anchorCtr="0" compatLnSpc="1">
            <a:prstTxWarp prst="textNoShape">
              <a:avLst/>
            </a:prstTxWarp>
            <a:spAutoFit/>
          </a:bodyPr>
          <a:lstStyle>
            <a:lvl1pPr algn="l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64225" y="109538"/>
            <a:ext cx="854075" cy="2746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ctr" anchorCtr="0" compatLnSpc="1">
            <a:prstTxWarp prst="textNoShape">
              <a:avLst/>
            </a:prstTxWarp>
            <a:spAutoFit/>
          </a:bodyPr>
          <a:lstStyle>
            <a:lvl1pPr algn="r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6292850"/>
            <a:ext cx="4006850" cy="1227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4850"/>
            <a:ext cx="646113" cy="2730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b" anchorCtr="0" compatLnSpc="1">
            <a:prstTxWarp prst="textNoShape">
              <a:avLst/>
            </a:prstTxWarp>
            <a:spAutoFit/>
          </a:bodyPr>
          <a:lstStyle>
            <a:lvl1pPr algn="l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37288" y="9593263"/>
            <a:ext cx="481012" cy="2746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  <a:effectLst/>
        </p:spPr>
        <p:txBody>
          <a:bodyPr vert="horz" wrap="none" lIns="90854" tIns="45427" rIns="90854" bIns="45427" numCol="1" anchor="b" anchorCtr="0" compatLnSpc="1">
            <a:prstTxWarp prst="textNoShape">
              <a:avLst/>
            </a:prstTxWarp>
            <a:spAutoFit/>
          </a:bodyPr>
          <a:lstStyle>
            <a:lvl1pPr algn="r" defTabSz="909638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5A5607-F190-4B15-A801-2619C4BF6D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4201E-E1F6-48EF-9F96-9BE54591439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20725"/>
            <a:ext cx="5010150" cy="37576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6761163"/>
            <a:ext cx="2095500" cy="274637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DB010-D6A2-473C-A782-4A30CF32C3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814388"/>
            <a:ext cx="4929188" cy="36972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6567488"/>
            <a:ext cx="13644562" cy="989012"/>
          </a:xfrm>
          <a:noFill/>
          <a:ln w="9525"/>
        </p:spPr>
        <p:txBody>
          <a:bodyPr/>
          <a:lstStyle/>
          <a:p>
            <a:r>
              <a:rPr lang="de-DE" smtClean="0"/>
              <a:t>Der StackAnalyzer ist ein Werkzeug, um den Stackbedarf einer Anwendung zu ermitteln. Diese Funktionalität bietet er jedem Anwendungs-Sourcecode.</a:t>
            </a:r>
          </a:p>
          <a:p>
            <a:r>
              <a:rPr lang="de-DE" smtClean="0"/>
              <a:t>Für osCAN wird er dahingehend erweitert, daß die Anforderungen eines preemptiven Betriebssystems berücksichtigt werden. Die für die einzelnen Tasks zu konfigurierenden Stackgrößen werden übersichtlich angezeigt.</a:t>
            </a:r>
          </a:p>
          <a:p>
            <a:r>
              <a:rPr lang="de-DE" smtClean="0"/>
              <a:t>Das Tool besitzt die einzigartige Eigenschaft, den Stackbedarf aus einer statischen Analyse des Anwendungsprogramms zu errechnen. Hervorzuheben ist, daß auch rekursive Vorgänge berücksichtigt werden.</a:t>
            </a:r>
          </a:p>
          <a:p>
            <a:r>
              <a:rPr lang="de-DE" smtClean="0"/>
              <a:t>Bei der Analyse wird der Aufrufbaum ermittelt. Als interessanter Nebeneffekt bietet dieses Werkzeug somit eine genaue Analyse der Softwarestruktur.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AD147-1643-4CA7-9AFD-CC030941528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20725"/>
            <a:ext cx="5011737" cy="37592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21225"/>
            <a:ext cx="4943475" cy="4400550"/>
          </a:xfrm>
          <a:noFill/>
          <a:ln w="9525"/>
        </p:spPr>
        <p:txBody>
          <a:bodyPr wrap="square" lIns="88764" tIns="44383" rIns="88764" bIns="44383" anchor="t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ieger"/>
          <p:cNvPicPr>
            <a:picLocks noChangeAspect="1" noChangeArrowheads="1"/>
          </p:cNvPicPr>
          <p:nvPr userDrawn="1"/>
        </p:nvPicPr>
        <p:blipFill>
          <a:blip r:embed="rId2">
            <a:lum bright="36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686800" cy="83820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5465-1A78-4F12-BAF0-41C37F474E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F17A-34CF-436C-A655-100E24EB36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79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91000" cy="487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87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BB30-5731-4616-B79F-972783E0B3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79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91000" cy="487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191000" cy="2362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4191000" cy="2362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39D3-BFC4-40FE-BC3E-2B25C13577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0C89-186F-42BD-A790-71010C3DE3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82D3-4832-4069-A8CA-1924B44BB9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72A4-143C-41B6-B6BF-B35B96A42A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2055-C039-4B96-9B37-0DFF6E1A2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00B4-D0B6-4DCE-BB95-0DE85FB8EC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38E2-D150-4B8A-8830-5CD91F9F11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781F-AC92-4DF8-BA47-EC03B2B116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906E-01DD-4F82-9D61-4118C4C3B7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478766A-C543-4ECF-9641-8BBA96E966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63538" y="5835650"/>
            <a:ext cx="8382000" cy="874713"/>
            <a:chOff x="229" y="3692"/>
            <a:chExt cx="5280" cy="551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29" y="3911"/>
              <a:ext cx="5280" cy="24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3079" name="Picture 7" descr="AI_LOGO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7" y="3862"/>
              <a:ext cx="100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 descr="AI_SHAD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09" y="3692"/>
              <a:ext cx="530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5369" y="3911"/>
              <a:ext cx="118" cy="24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29.emf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19175" y="1685925"/>
            <a:ext cx="69818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r>
              <a:rPr lang="en-US" sz="2400"/>
              <a:t>How to Improve Usability of WCET tools</a:t>
            </a:r>
            <a:endParaRPr kumimoji="1" lang="en-US" sz="2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endParaRPr kumimoji="1" lang="en-US" sz="2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endParaRPr kumimoji="1" lang="de-DE" sz="14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r>
              <a:rPr kumimoji="1" lang="de-DE" sz="1400">
                <a:solidFill>
                  <a:schemeClr val="tx1"/>
                </a:solidFill>
              </a:rPr>
              <a:t>Dr.-Ing. Christian Ferdinand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r>
              <a:rPr kumimoji="1" lang="de-DE" sz="1400">
                <a:solidFill>
                  <a:schemeClr val="tx1"/>
                </a:solidFill>
              </a:rPr>
              <a:t>AbsInt Angewandte Informatik GmbH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Font typeface="Wingdings" pitchFamily="2" charset="2"/>
              <a:buNone/>
            </a:pPr>
            <a:r>
              <a:rPr kumimoji="1" lang="de-DE" sz="1400">
                <a:solidFill>
                  <a:schemeClr val="tx1"/>
                </a:solidFill>
              </a:rPr>
              <a:t> </a:t>
            </a:r>
            <a:endParaRPr kumimoji="1" lang="en-GB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021E7A-D887-4CA7-8968-44D7C0AC146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89113"/>
            <a:ext cx="86423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01613"/>
            <a:ext cx="8696325" cy="1323975"/>
          </a:xfrm>
        </p:spPr>
        <p:txBody>
          <a:bodyPr/>
          <a:lstStyle/>
          <a:p>
            <a:r>
              <a:rPr lang="en-US" sz="1600" smtClean="0"/>
              <a:t>Integration into the Development Chain: </a:t>
            </a:r>
            <a:br>
              <a:rPr lang="en-US" sz="1600" smtClean="0"/>
            </a:br>
            <a:r>
              <a:rPr lang="en-US" smtClean="0"/>
              <a:t>INTEREST Demonstrator: Engine Control System on TriCore 1796 (Ascet, SymTA/S, aiT)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E97185-A06C-461A-B5AC-1796268E587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Title 3"/>
          <p:cNvSpPr>
            <a:spLocks noGrp="1"/>
          </p:cNvSpPr>
          <p:nvPr>
            <p:ph type="title" idx="4294967295"/>
          </p:nvPr>
        </p:nvSpPr>
        <p:spPr>
          <a:xfrm>
            <a:off x="250825" y="182563"/>
            <a:ext cx="8534400" cy="1323975"/>
          </a:xfrm>
        </p:spPr>
        <p:txBody>
          <a:bodyPr/>
          <a:lstStyle/>
          <a:p>
            <a:r>
              <a:rPr lang="en-US" sz="1600" smtClean="0"/>
              <a:t>Exploration During Early Design Phases</a:t>
            </a:r>
            <a:br>
              <a:rPr lang="en-US" sz="1600" smtClean="0"/>
            </a:br>
            <a:r>
              <a:rPr lang="en-US" sz="1600" smtClean="0"/>
              <a:t>    </a:t>
            </a:r>
            <a:br>
              <a:rPr lang="en-US" sz="1600" smtClean="0"/>
            </a:br>
            <a:r>
              <a:rPr lang="en-US" sz="1600" smtClean="0"/>
              <a:t>       </a:t>
            </a:r>
            <a:r>
              <a:rPr lang="en-US" smtClean="0"/>
              <a:t>TimingExplorer </a:t>
            </a:r>
            <a:br>
              <a:rPr lang="en-US" smtClean="0"/>
            </a:br>
            <a:endParaRPr lang="en-US" sz="1600" smtClean="0"/>
          </a:p>
        </p:txBody>
      </p:sp>
      <p:pic>
        <p:nvPicPr>
          <p:cNvPr id="27652" name="Picture 14" descr="ait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428750"/>
            <a:ext cx="18383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85725" y="2562225"/>
            <a:ext cx="1400175" cy="2046288"/>
            <a:chOff x="54" y="1434"/>
            <a:chExt cx="882" cy="1289"/>
          </a:xfrm>
        </p:grpSpPr>
        <p:sp>
          <p:nvSpPr>
            <p:cNvPr id="17" name="Documents"/>
            <p:cNvSpPr>
              <a:spLocks noChangeAspect="1" noEditPoints="1" noChangeArrowheads="1"/>
            </p:cNvSpPr>
            <p:nvPr/>
          </p:nvSpPr>
          <p:spPr bwMode="auto">
            <a:xfrm>
              <a:off x="68" y="1502"/>
              <a:ext cx="808" cy="120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lIns="36000" tIns="36000" anchor="ctr" anchorCtr="1">
              <a:norm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C00000"/>
                </a:solidFill>
                <a:latin typeface="+mn-lt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5" y="1748"/>
              <a:ext cx="570" cy="795"/>
            </a:xfrm>
            <a:prstGeom prst="rect">
              <a:avLst/>
            </a:prstGeom>
          </p:spPr>
          <p:txBody>
            <a:bodyPr lIns="0" tIns="0" rIns="0" bIns="0">
              <a:normAutofit fontScale="47500" lnSpcReduction="20000"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void Task (void)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{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variable++;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function();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while (next)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{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   do this;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    next--;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}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    terminate();     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}</a:t>
              </a:r>
            </a:p>
          </p:txBody>
        </p:sp>
      </p:grpSp>
      <p:sp>
        <p:nvSpPr>
          <p:cNvPr id="27654" name="Rectangle 19"/>
          <p:cNvSpPr>
            <a:spLocks noChangeArrowheads="1"/>
          </p:cNvSpPr>
          <p:nvPr/>
        </p:nvSpPr>
        <p:spPr bwMode="auto">
          <a:xfrm>
            <a:off x="107950" y="4592638"/>
            <a:ext cx="134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Source files</a:t>
            </a:r>
          </a:p>
        </p:txBody>
      </p:sp>
      <p:pic>
        <p:nvPicPr>
          <p:cNvPr id="27655" name="Picture 28" descr="ait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992438"/>
            <a:ext cx="18383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9" descr="ait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572000"/>
            <a:ext cx="18383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0" descr="ait2s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1663700"/>
            <a:ext cx="80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8" name="Straight Arrow Connector 57"/>
          <p:cNvCxnSpPr>
            <a:cxnSpLocks noChangeShapeType="1"/>
          </p:cNvCxnSpPr>
          <p:nvPr/>
        </p:nvCxnSpPr>
        <p:spPr bwMode="auto">
          <a:xfrm flipV="1">
            <a:off x="1389063" y="2152650"/>
            <a:ext cx="468312" cy="154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9" name="Straight Arrow Connector 59"/>
          <p:cNvCxnSpPr>
            <a:cxnSpLocks noChangeShapeType="1"/>
          </p:cNvCxnSpPr>
          <p:nvPr/>
        </p:nvCxnSpPr>
        <p:spPr bwMode="auto">
          <a:xfrm>
            <a:off x="1389063" y="3694113"/>
            <a:ext cx="468312" cy="11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0" name="Straight Arrow Connector 61"/>
          <p:cNvCxnSpPr>
            <a:cxnSpLocks noChangeShapeType="1"/>
          </p:cNvCxnSpPr>
          <p:nvPr/>
        </p:nvCxnSpPr>
        <p:spPr bwMode="auto">
          <a:xfrm>
            <a:off x="1389063" y="3694113"/>
            <a:ext cx="468312" cy="16287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1" name="Straight Arrow Connector 64"/>
          <p:cNvCxnSpPr>
            <a:cxnSpLocks noChangeShapeType="1"/>
          </p:cNvCxnSpPr>
          <p:nvPr/>
        </p:nvCxnSpPr>
        <p:spPr bwMode="auto">
          <a:xfrm flipV="1">
            <a:off x="2786063" y="2146300"/>
            <a:ext cx="285750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" name="Straight Arrow Connector 66"/>
          <p:cNvCxnSpPr>
            <a:cxnSpLocks noChangeShapeType="1"/>
          </p:cNvCxnSpPr>
          <p:nvPr/>
        </p:nvCxnSpPr>
        <p:spPr bwMode="auto">
          <a:xfrm>
            <a:off x="2786063" y="3705225"/>
            <a:ext cx="285750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3" name="Straight Arrow Connector 68"/>
          <p:cNvCxnSpPr>
            <a:cxnSpLocks noChangeShapeType="1"/>
          </p:cNvCxnSpPr>
          <p:nvPr/>
        </p:nvCxnSpPr>
        <p:spPr bwMode="auto">
          <a:xfrm flipV="1">
            <a:off x="2786063" y="5289550"/>
            <a:ext cx="285750" cy="6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4" name="Straight Arrow Connector 71"/>
          <p:cNvCxnSpPr>
            <a:cxnSpLocks noChangeShapeType="1"/>
          </p:cNvCxnSpPr>
          <p:nvPr/>
        </p:nvCxnSpPr>
        <p:spPr bwMode="auto">
          <a:xfrm flipV="1">
            <a:off x="4910138" y="2144713"/>
            <a:ext cx="430212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5" name="Straight Arrow Connector 73"/>
          <p:cNvCxnSpPr>
            <a:cxnSpLocks noChangeShapeType="1"/>
          </p:cNvCxnSpPr>
          <p:nvPr/>
        </p:nvCxnSpPr>
        <p:spPr bwMode="auto">
          <a:xfrm flipV="1">
            <a:off x="4910138" y="3702050"/>
            <a:ext cx="501650" cy="9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6" name="Straight Arrow Connector 75"/>
          <p:cNvCxnSpPr>
            <a:cxnSpLocks noChangeShapeType="1"/>
          </p:cNvCxnSpPr>
          <p:nvPr/>
        </p:nvCxnSpPr>
        <p:spPr bwMode="auto">
          <a:xfrm flipV="1">
            <a:off x="4910138" y="5273675"/>
            <a:ext cx="501650" cy="15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7667" name="Group 129"/>
          <p:cNvGrpSpPr>
            <a:grpSpLocks/>
          </p:cNvGrpSpPr>
          <p:nvPr/>
        </p:nvGrpSpPr>
        <p:grpSpPr bwMode="auto">
          <a:xfrm>
            <a:off x="1857375" y="1689100"/>
            <a:ext cx="1004888" cy="1096963"/>
            <a:chOff x="1857356" y="1402978"/>
            <a:chExt cx="1005559" cy="1097328"/>
          </a:xfrm>
        </p:grpSpPr>
        <p:pic>
          <p:nvPicPr>
            <p:cNvPr id="27716" name="Picture 25" descr="executab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140297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7" name="Picture 9" descr="C:\Documents and Settings\Stef\Local Settings\Temporary Internet Files\Content.IE5\GH2FK9QR\MCHH01734_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3108" y="1928802"/>
              <a:ext cx="719807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68" name="Group 136"/>
          <p:cNvGrpSpPr>
            <a:grpSpLocks/>
          </p:cNvGrpSpPr>
          <p:nvPr/>
        </p:nvGrpSpPr>
        <p:grpSpPr bwMode="auto">
          <a:xfrm>
            <a:off x="1857375" y="3240088"/>
            <a:ext cx="1071563" cy="1038225"/>
            <a:chOff x="1857356" y="2954692"/>
            <a:chExt cx="1070942" cy="1037879"/>
          </a:xfrm>
        </p:grpSpPr>
        <p:pic>
          <p:nvPicPr>
            <p:cNvPr id="27714" name="Picture 26" descr="executab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2954692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5" name="Picture 7" descr="C:\Documents and Settings\Stef\Local Settings\Temporary Internet Files\Content.IE5\Z5JCU1YC\MCj02816620000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1670" y="3429000"/>
              <a:ext cx="856628" cy="56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69" name="Group 137"/>
          <p:cNvGrpSpPr>
            <a:grpSpLocks/>
          </p:cNvGrpSpPr>
          <p:nvPr/>
        </p:nvGrpSpPr>
        <p:grpSpPr bwMode="auto">
          <a:xfrm>
            <a:off x="1857375" y="4857750"/>
            <a:ext cx="928688" cy="1000125"/>
            <a:chOff x="1857356" y="4572008"/>
            <a:chExt cx="928694" cy="1000132"/>
          </a:xfrm>
        </p:grpSpPr>
        <p:pic>
          <p:nvPicPr>
            <p:cNvPr id="27712" name="Picture 27" descr="executab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457200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3" name="Picture 8" descr="C:\Documents and Settings\Stef\Local Settings\Temporary Internet Files\Content.IE5\7ML0VHKX\MCj0356373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14546" y="4975116"/>
              <a:ext cx="561967" cy="59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67677" name="Group 29"/>
          <p:cNvGraphicFramePr>
            <a:graphicFrameLocks noGrp="1"/>
          </p:cNvGraphicFramePr>
          <p:nvPr/>
        </p:nvGraphicFramePr>
        <p:xfrm>
          <a:off x="6765925" y="2922588"/>
          <a:ext cx="2247900" cy="1435101"/>
        </p:xfrm>
        <a:graphic>
          <a:graphicData uri="http://schemas.openxmlformats.org/drawingml/2006/table">
            <a:tbl>
              <a:tblPr/>
              <a:tblGrid>
                <a:gridCol w="344488"/>
                <a:gridCol w="633412"/>
                <a:gridCol w="635000"/>
                <a:gridCol w="6350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92" name="Group 92"/>
          <p:cNvGrpSpPr>
            <a:grpSpLocks/>
          </p:cNvGrpSpPr>
          <p:nvPr/>
        </p:nvGrpSpPr>
        <p:grpSpPr bwMode="auto">
          <a:xfrm>
            <a:off x="6837363" y="2994025"/>
            <a:ext cx="2092325" cy="1247775"/>
            <a:chOff x="1643042" y="3227565"/>
            <a:chExt cx="2662871" cy="1487319"/>
          </a:xfrm>
        </p:grpSpPr>
        <p:pic>
          <p:nvPicPr>
            <p:cNvPr id="27703" name="Picture 9" descr="C:\Documents and Settings\Stef\Local Settings\Temporary Internet Files\Content.IE5\GH2FK9QR\MCHH01734_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3108" y="3273245"/>
              <a:ext cx="53985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4" name="Picture 7" descr="C:\Documents and Settings\Stef\Local Settings\Temporary Internet Files\Content.IE5\Z5JCU1YC\MCj02816620000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926" y="3286124"/>
              <a:ext cx="642941" cy="42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5" name="Picture 8" descr="C:\Documents and Settings\Stef\Local Settings\Temporary Internet Files\Content.IE5\7ML0VHKX\MCj0356373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6182" y="3227565"/>
              <a:ext cx="519731" cy="48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Document"/>
            <p:cNvSpPr>
              <a:spLocks noChangeAspect="1" noEditPoints="1" noChangeArrowheads="1"/>
            </p:cNvSpPr>
            <p:nvPr/>
          </p:nvSpPr>
          <p:spPr bwMode="auto">
            <a:xfrm>
              <a:off x="1643042" y="3786190"/>
              <a:ext cx="243562" cy="389699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scene3d>
              <a:camera prst="orthographicFront">
                <a:rot lat="0" lon="10800000" rev="10800000"/>
              </a:camera>
              <a:lightRig rig="threePt" dir="t"/>
            </a:scene3d>
            <a:sp3d/>
          </p:spPr>
          <p:txBody>
            <a:bodyPr lIns="36000" tIns="0" rIns="36000" bIns="0" anchor="ctr" anchorCtr="1">
              <a:normAutofit fontScale="92500" lnSpcReduction="10000"/>
              <a:flatTx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n-lt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8" name="Document"/>
            <p:cNvSpPr>
              <a:spLocks noChangeAspect="1" noEditPoints="1" noChangeArrowheads="1"/>
            </p:cNvSpPr>
            <p:nvPr/>
          </p:nvSpPr>
          <p:spPr bwMode="auto">
            <a:xfrm>
              <a:off x="1643042" y="4325185"/>
              <a:ext cx="243562" cy="389699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scene3d>
              <a:camera prst="orthographicFront">
                <a:rot lat="0" lon="10800000" rev="10800000"/>
              </a:camera>
              <a:lightRig rig="threePt" dir="t"/>
            </a:scene3d>
            <a:sp3d/>
          </p:spPr>
          <p:txBody>
            <a:bodyPr lIns="36000" tIns="0" rIns="36000" bIns="0" anchor="ctr" anchorCtr="1">
              <a:normAutofit fontScale="92500" lnSpcReduction="10000"/>
              <a:flatTx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n-lt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7693" name="Picture 110" descr="ait2s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88" y="3221038"/>
            <a:ext cx="80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4" name="Picture 114" descr="ait2s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88" y="4792663"/>
            <a:ext cx="80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95" name="Straight Arrow Connector 119"/>
          <p:cNvCxnSpPr>
            <a:cxnSpLocks noChangeShapeType="1"/>
          </p:cNvCxnSpPr>
          <p:nvPr/>
        </p:nvCxnSpPr>
        <p:spPr bwMode="auto">
          <a:xfrm>
            <a:off x="6143625" y="2144713"/>
            <a:ext cx="571500" cy="1212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96" name="Straight Arrow Connector 123"/>
          <p:cNvCxnSpPr>
            <a:cxnSpLocks noChangeShapeType="1"/>
          </p:cNvCxnSpPr>
          <p:nvPr/>
        </p:nvCxnSpPr>
        <p:spPr bwMode="auto">
          <a:xfrm>
            <a:off x="6215063" y="3702050"/>
            <a:ext cx="500062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97" name="Straight Arrow Connector 126"/>
          <p:cNvCxnSpPr>
            <a:cxnSpLocks noChangeShapeType="1"/>
          </p:cNvCxnSpPr>
          <p:nvPr/>
        </p:nvCxnSpPr>
        <p:spPr bwMode="auto">
          <a:xfrm flipV="1">
            <a:off x="6215063" y="4214813"/>
            <a:ext cx="500062" cy="10588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98" name="Text Box 66"/>
          <p:cNvSpPr txBox="1">
            <a:spLocks noChangeArrowheads="1"/>
          </p:cNvSpPr>
          <p:nvPr/>
        </p:nvSpPr>
        <p:spPr bwMode="auto">
          <a:xfrm>
            <a:off x="6775450" y="3514725"/>
            <a:ext cx="331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T1</a:t>
            </a:r>
          </a:p>
        </p:txBody>
      </p:sp>
      <p:sp>
        <p:nvSpPr>
          <p:cNvPr id="27699" name="Text Box 67"/>
          <p:cNvSpPr txBox="1">
            <a:spLocks noChangeArrowheads="1"/>
          </p:cNvSpPr>
          <p:nvPr/>
        </p:nvSpPr>
        <p:spPr bwMode="auto">
          <a:xfrm>
            <a:off x="6778625" y="3975100"/>
            <a:ext cx="331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T2</a:t>
            </a:r>
          </a:p>
        </p:txBody>
      </p:sp>
      <p:sp>
        <p:nvSpPr>
          <p:cNvPr id="27700" name="Text Box 68"/>
          <p:cNvSpPr txBox="1">
            <a:spLocks noChangeArrowheads="1"/>
          </p:cNvSpPr>
          <p:nvPr/>
        </p:nvSpPr>
        <p:spPr bwMode="auto">
          <a:xfrm>
            <a:off x="6713538" y="2706688"/>
            <a:ext cx="633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WCET</a:t>
            </a:r>
          </a:p>
        </p:txBody>
      </p:sp>
      <p:sp>
        <p:nvSpPr>
          <p:cNvPr id="27701" name="Text Box 69"/>
          <p:cNvSpPr txBox="1">
            <a:spLocks noChangeArrowheads="1"/>
          </p:cNvSpPr>
          <p:nvPr/>
        </p:nvSpPr>
        <p:spPr bwMode="auto">
          <a:xfrm>
            <a:off x="525463" y="264795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T1</a:t>
            </a:r>
          </a:p>
        </p:txBody>
      </p:sp>
      <p:pic>
        <p:nvPicPr>
          <p:cNvPr id="27702" name="Picture 70" descr="a3Logo_bi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363" y="642938"/>
            <a:ext cx="361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r>
              <a:rPr lang="en-US" sz="1600" smtClean="0"/>
              <a:t>Reduce the Amount of Annotations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Source-Level Analyses</a:t>
            </a:r>
          </a:p>
        </p:txBody>
      </p:sp>
      <p:sp>
        <p:nvSpPr>
          <p:cNvPr id="31747" name="Inhaltsplatzhalter 4"/>
          <p:cNvSpPr>
            <a:spLocks noGrp="1"/>
          </p:cNvSpPr>
          <p:nvPr>
            <p:ph idx="1"/>
          </p:nvPr>
        </p:nvSpPr>
        <p:spPr>
          <a:xfrm>
            <a:off x="304800" y="1571625"/>
            <a:ext cx="6410325" cy="4357688"/>
          </a:xfrm>
        </p:spPr>
        <p:txBody>
          <a:bodyPr/>
          <a:lstStyle/>
          <a:p>
            <a:r>
              <a:rPr lang="en-US" dirty="0" smtClean="0"/>
              <a:t>Source-level analyses to automatically generate AIS-annotations</a:t>
            </a:r>
          </a:p>
          <a:p>
            <a:pPr lvl="1"/>
            <a:r>
              <a:rPr lang="en-US" dirty="0" smtClean="0"/>
              <a:t>SWEET from </a:t>
            </a:r>
            <a:r>
              <a:rPr lang="en-US" dirty="0" err="1" smtClean="0"/>
              <a:t>Mälardalen</a:t>
            </a:r>
            <a:r>
              <a:rPr lang="en-US" dirty="0" smtClean="0"/>
              <a:t> University</a:t>
            </a:r>
          </a:p>
          <a:p>
            <a:pPr lvl="1"/>
            <a:r>
              <a:rPr lang="en-US" dirty="0" smtClean="0"/>
              <a:t>SATIRE from TU Vienna</a:t>
            </a:r>
          </a:p>
          <a:p>
            <a:pPr lvl="2"/>
            <a:r>
              <a:rPr lang="en-US" dirty="0" smtClean="0"/>
              <a:t>Upper bounds of loop iterations</a:t>
            </a:r>
          </a:p>
          <a:p>
            <a:pPr lvl="2"/>
            <a:r>
              <a:rPr lang="en-US" dirty="0" smtClean="0"/>
              <a:t>Targets of indirect function calls</a:t>
            </a:r>
          </a:p>
          <a:p>
            <a:pPr lvl="2"/>
            <a:r>
              <a:rPr lang="en-US" dirty="0" smtClean="0"/>
              <a:t>Mutually exclusive program part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Optimizing compilers require inspection of the binary code</a:t>
            </a:r>
          </a:p>
        </p:txBody>
      </p:sp>
      <p:sp>
        <p:nvSpPr>
          <p:cNvPr id="31748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3FB0DD-0159-4267-AE56-DE733E80A9FE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1749425"/>
            <a:ext cx="2319337" cy="2251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9441"/>
          </a:xfrm>
        </p:spPr>
        <p:txBody>
          <a:bodyPr/>
          <a:lstStyle/>
          <a:p>
            <a:r>
              <a:rPr lang="en-US" sz="1600" dirty="0" smtClean="0"/>
              <a:t>Reduce the Amount of Annotations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Source-Level </a:t>
            </a:r>
            <a:r>
              <a:rPr lang="en-US" sz="2800" dirty="0" err="1" smtClean="0"/>
              <a:t>Analysis:Automatic</a:t>
            </a:r>
            <a:r>
              <a:rPr lang="en-US" sz="2800" dirty="0" smtClean="0"/>
              <a:t> Mode Detection</a:t>
            </a:r>
          </a:p>
        </p:txBody>
      </p:sp>
      <p:sp>
        <p:nvSpPr>
          <p:cNvPr id="32771" name="Inhaltsplatzhalter 4"/>
          <p:cNvSpPr>
            <a:spLocks noGrp="1"/>
          </p:cNvSpPr>
          <p:nvPr>
            <p:ph idx="1"/>
          </p:nvPr>
        </p:nvSpPr>
        <p:spPr>
          <a:xfrm>
            <a:off x="304800" y="1500188"/>
            <a:ext cx="5053013" cy="4367212"/>
          </a:xfrm>
        </p:spPr>
        <p:txBody>
          <a:bodyPr/>
          <a:lstStyle/>
          <a:p>
            <a:r>
              <a:rPr lang="en-US" dirty="0" smtClean="0"/>
              <a:t>A mode of an application is usually characterized by the values of a set of variables</a:t>
            </a:r>
          </a:p>
          <a:p>
            <a:pPr lvl="1"/>
            <a:r>
              <a:rPr lang="en-US" dirty="0" smtClean="0"/>
              <a:t>The mode variables determine the control flow of the application</a:t>
            </a:r>
          </a:p>
          <a:p>
            <a:pPr lvl="1"/>
            <a:r>
              <a:rPr lang="en-US" dirty="0" smtClean="0"/>
              <a:t>The mode variables usually do not change during the execution</a:t>
            </a:r>
          </a:p>
          <a:p>
            <a:r>
              <a:rPr lang="en-US" dirty="0" smtClean="0"/>
              <a:t>Source-level analysis to automatically detect application mode variables and values</a:t>
            </a:r>
          </a:p>
          <a:p>
            <a:pPr lvl="1"/>
            <a:r>
              <a:rPr lang="en-US" dirty="0" smtClean="0"/>
              <a:t>Implemented with SATIRE</a:t>
            </a:r>
          </a:p>
          <a:p>
            <a:endParaRPr lang="en-US" dirty="0" smtClean="0"/>
          </a:p>
        </p:txBody>
      </p:sp>
      <p:sp>
        <p:nvSpPr>
          <p:cNvPr id="3277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865A22-EA47-45C6-A4D8-4417A519A2D6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2773" name="Picture 13"/>
          <p:cNvPicPr>
            <a:picLocks noChangeAspect="1" noChangeArrowheads="1"/>
          </p:cNvPicPr>
          <p:nvPr/>
        </p:nvPicPr>
        <p:blipFill>
          <a:blip r:embed="rId2"/>
          <a:srcRect l="15120" t="35922" r="18616" b="17924"/>
          <a:stretch>
            <a:fillRect/>
          </a:stretch>
        </p:blipFill>
        <p:spPr bwMode="auto">
          <a:xfrm>
            <a:off x="6143625" y="3143250"/>
            <a:ext cx="23447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PREDATO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214563"/>
            <a:ext cx="28844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7123BE-07FE-40B1-A6F6-0EBA805D861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36675"/>
            <a:ext cx="4772025" cy="423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Safe deviation of pipeline models</a:t>
            </a: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endParaRPr lang="en-US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Integrations</a:t>
            </a:r>
            <a:r>
              <a:rPr lang="en-US" sz="2000" smtClean="0"/>
              <a:t> with model-based development tools</a:t>
            </a:r>
            <a:br>
              <a:rPr lang="en-US" sz="2000" smtClean="0"/>
            </a:b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Interface</a:t>
            </a:r>
            <a:r>
              <a:rPr lang="en-US" sz="2000" smtClean="0"/>
              <a:t> to scheduling analysis tools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Support to reduce the amount of annotations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New application areas 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Software integration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Architecture exploration</a:t>
            </a:r>
            <a:br>
              <a:rPr lang="en-US" sz="1800" smtClean="0">
                <a:solidFill>
                  <a:schemeClr val="accent2"/>
                </a:solidFill>
              </a:rPr>
            </a:br>
            <a:endParaRPr lang="en-US" sz="1600" smtClean="0">
              <a:solidFill>
                <a:schemeClr val="accent2"/>
              </a:solidFill>
            </a:endParaRPr>
          </a:p>
        </p:txBody>
      </p:sp>
      <p:pic>
        <p:nvPicPr>
          <p:cNvPr id="33797" name="Picture 4" descr="Figur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28813"/>
            <a:ext cx="3887787" cy="28829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EB5D1E-563F-4A5B-8CC6-F86227DF10B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Projects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1214438" y="3286125"/>
          <a:ext cx="3019425" cy="1149350"/>
        </p:xfrm>
        <a:graphic>
          <a:graphicData uri="http://schemas.openxmlformats.org/presentationml/2006/ole">
            <p:oleObj spid="_x0000_s1026" r:id="rId3" imgW="7980952" imgH="3038095" progId="">
              <p:embed/>
            </p:oleObj>
          </a:graphicData>
        </a:graphic>
      </p:graphicFrame>
      <p:pic>
        <p:nvPicPr>
          <p:cNvPr id="1029" name="Picture 5" descr="PREDATO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5000625"/>
            <a:ext cx="3384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214438"/>
            <a:ext cx="1657350" cy="16081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31" name="Picture 8" descr="verisoft_pub_128"/>
          <p:cNvPicPr>
            <a:picLocks noChangeAspect="1" noChangeArrowheads="1"/>
          </p:cNvPicPr>
          <p:nvPr/>
        </p:nvPicPr>
        <p:blipFill>
          <a:blip r:embed="rId6"/>
          <a:srcRect l="13829" r="13831"/>
          <a:stretch>
            <a:fillRect/>
          </a:stretch>
        </p:blipFill>
        <p:spPr bwMode="auto">
          <a:xfrm>
            <a:off x="6429375" y="1214438"/>
            <a:ext cx="18716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mbound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2928938" y="1143000"/>
            <a:ext cx="2192337" cy="1524000"/>
          </a:xfrm>
          <a:noFill/>
        </p:spPr>
      </p:pic>
      <p:pic>
        <p:nvPicPr>
          <p:cNvPr id="1033" name="Picture 11"/>
          <p:cNvPicPr>
            <a:picLocks noChangeAspect="1" noChangeArrowheads="1"/>
          </p:cNvPicPr>
          <p:nvPr/>
        </p:nvPicPr>
        <p:blipFill>
          <a:blip r:embed="rId8"/>
          <a:srcRect l="23074" t="27525" r="14505" b="11360"/>
          <a:stretch>
            <a:fillRect/>
          </a:stretch>
        </p:blipFill>
        <p:spPr bwMode="auto">
          <a:xfrm>
            <a:off x="5500688" y="3214688"/>
            <a:ext cx="28590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36ECDF-2C9B-4A3B-94BC-21EA25C79EB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3962400"/>
            <a:ext cx="5788025" cy="14811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smtClean="0"/>
              <a:t>www.absint.com</a:t>
            </a:r>
          </a:p>
          <a:p>
            <a:pPr algn="ctr">
              <a:buFont typeface="Wingdings" pitchFamily="2" charset="2"/>
              <a:buNone/>
            </a:pPr>
            <a:r>
              <a:rPr lang="en-US" sz="1800" smtClean="0"/>
              <a:t>info@absint.com</a:t>
            </a:r>
          </a:p>
        </p:txBody>
      </p:sp>
      <p:pic>
        <p:nvPicPr>
          <p:cNvPr id="34820" name="Picture 3" descr="new_ai_noshade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752600"/>
            <a:ext cx="12747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1673225" cy="231775"/>
          </a:xfrm>
        </p:spPr>
        <p:txBody>
          <a:bodyPr/>
          <a:lstStyle/>
          <a:p>
            <a:r>
              <a:rPr lang="en-US" sz="600" smtClean="0">
                <a:solidFill>
                  <a:schemeClr val="bg1"/>
                </a:solidFill>
              </a:rPr>
              <a:t>Contact</a:t>
            </a:r>
            <a:endParaRPr lang="en-US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929BA0-BBB4-46A5-82BC-62F8F7FB0C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Timing Problem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96925" y="2030413"/>
            <a:ext cx="14288" cy="2722562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1" name="Freeform 4"/>
          <p:cNvSpPr>
            <a:spLocks/>
          </p:cNvSpPr>
          <p:nvPr/>
        </p:nvSpPr>
        <p:spPr bwMode="auto">
          <a:xfrm>
            <a:off x="755650" y="1935163"/>
            <a:ext cx="96838" cy="98425"/>
          </a:xfrm>
          <a:custGeom>
            <a:avLst/>
            <a:gdLst>
              <a:gd name="T0" fmla="*/ 2147483647 w 61"/>
              <a:gd name="T1" fmla="*/ 0 h 62"/>
              <a:gd name="T2" fmla="*/ 0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0 h 62"/>
              <a:gd name="T8" fmla="*/ 2147483647 w 61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2"/>
              <a:gd name="T17" fmla="*/ 61 w 61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2">
                <a:moveTo>
                  <a:pt x="31" y="0"/>
                </a:moveTo>
                <a:lnTo>
                  <a:pt x="0" y="62"/>
                </a:lnTo>
                <a:lnTo>
                  <a:pt x="61" y="62"/>
                </a:lnTo>
                <a:lnTo>
                  <a:pt x="3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800100" y="4730750"/>
            <a:ext cx="7710488" cy="14288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3" name="Freeform 6"/>
          <p:cNvSpPr>
            <a:spLocks/>
          </p:cNvSpPr>
          <p:nvPr/>
        </p:nvSpPr>
        <p:spPr bwMode="auto">
          <a:xfrm>
            <a:off x="8507413" y="4689475"/>
            <a:ext cx="93662" cy="96838"/>
          </a:xfrm>
          <a:custGeom>
            <a:avLst/>
            <a:gdLst>
              <a:gd name="T0" fmla="*/ 2147483647 w 59"/>
              <a:gd name="T1" fmla="*/ 2147483647 h 61"/>
              <a:gd name="T2" fmla="*/ 0 w 59"/>
              <a:gd name="T3" fmla="*/ 0 h 61"/>
              <a:gd name="T4" fmla="*/ 0 w 59"/>
              <a:gd name="T5" fmla="*/ 2147483647 h 61"/>
              <a:gd name="T6" fmla="*/ 2147483647 w 59"/>
              <a:gd name="T7" fmla="*/ 2147483647 h 61"/>
              <a:gd name="T8" fmla="*/ 2147483647 w 59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1"/>
              <a:gd name="T17" fmla="*/ 59 w 59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1">
                <a:moveTo>
                  <a:pt x="59" y="31"/>
                </a:moveTo>
                <a:lnTo>
                  <a:pt x="0" y="0"/>
                </a:lnTo>
                <a:lnTo>
                  <a:pt x="0" y="61"/>
                </a:lnTo>
                <a:lnTo>
                  <a:pt x="59" y="3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 rot="-5400000">
            <a:off x="185737" y="2436813"/>
            <a:ext cx="873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Probability</a:t>
            </a:r>
            <a:endParaRPr lang="en-GB" sz="2000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7223125" y="4791075"/>
            <a:ext cx="1236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Execution time</a:t>
            </a:r>
            <a:endParaRPr lang="en-GB" sz="2000"/>
          </a:p>
        </p:txBody>
      </p:sp>
      <p:sp>
        <p:nvSpPr>
          <p:cNvPr id="19466" name="Freeform 9"/>
          <p:cNvSpPr>
            <a:spLocks noEditPoints="1"/>
          </p:cNvSpPr>
          <p:nvPr/>
        </p:nvSpPr>
        <p:spPr bwMode="auto">
          <a:xfrm>
            <a:off x="1082675" y="3259138"/>
            <a:ext cx="4003675" cy="1497012"/>
          </a:xfrm>
          <a:custGeom>
            <a:avLst/>
            <a:gdLst>
              <a:gd name="T0" fmla="*/ 2147483647 w 2522"/>
              <a:gd name="T1" fmla="*/ 2147483647 h 943"/>
              <a:gd name="T2" fmla="*/ 2147483647 w 2522"/>
              <a:gd name="T3" fmla="*/ 2147483647 h 943"/>
              <a:gd name="T4" fmla="*/ 0 w 2522"/>
              <a:gd name="T5" fmla="*/ 2147483647 h 943"/>
              <a:gd name="T6" fmla="*/ 2147483647 w 2522"/>
              <a:gd name="T7" fmla="*/ 2147483647 h 943"/>
              <a:gd name="T8" fmla="*/ 2147483647 w 2522"/>
              <a:gd name="T9" fmla="*/ 2147483647 h 943"/>
              <a:gd name="T10" fmla="*/ 2147483647 w 2522"/>
              <a:gd name="T11" fmla="*/ 2147483647 h 943"/>
              <a:gd name="T12" fmla="*/ 2147483647 w 2522"/>
              <a:gd name="T13" fmla="*/ 2147483647 h 943"/>
              <a:gd name="T14" fmla="*/ 2147483647 w 2522"/>
              <a:gd name="T15" fmla="*/ 2147483647 h 943"/>
              <a:gd name="T16" fmla="*/ 2147483647 w 2522"/>
              <a:gd name="T17" fmla="*/ 2147483647 h 943"/>
              <a:gd name="T18" fmla="*/ 2147483647 w 2522"/>
              <a:gd name="T19" fmla="*/ 2147483647 h 943"/>
              <a:gd name="T20" fmla="*/ 2147483647 w 2522"/>
              <a:gd name="T21" fmla="*/ 2147483647 h 943"/>
              <a:gd name="T22" fmla="*/ 2147483647 w 2522"/>
              <a:gd name="T23" fmla="*/ 2147483647 h 943"/>
              <a:gd name="T24" fmla="*/ 2147483647 w 2522"/>
              <a:gd name="T25" fmla="*/ 2147483647 h 943"/>
              <a:gd name="T26" fmla="*/ 2147483647 w 2522"/>
              <a:gd name="T27" fmla="*/ 2147483647 h 943"/>
              <a:gd name="T28" fmla="*/ 2147483647 w 2522"/>
              <a:gd name="T29" fmla="*/ 2147483647 h 943"/>
              <a:gd name="T30" fmla="*/ 2147483647 w 2522"/>
              <a:gd name="T31" fmla="*/ 2147483647 h 943"/>
              <a:gd name="T32" fmla="*/ 2147483647 w 2522"/>
              <a:gd name="T33" fmla="*/ 2147483647 h 943"/>
              <a:gd name="T34" fmla="*/ 2147483647 w 2522"/>
              <a:gd name="T35" fmla="*/ 2147483647 h 943"/>
              <a:gd name="T36" fmla="*/ 2147483647 w 2522"/>
              <a:gd name="T37" fmla="*/ 2147483647 h 943"/>
              <a:gd name="T38" fmla="*/ 2147483647 w 2522"/>
              <a:gd name="T39" fmla="*/ 2147483647 h 943"/>
              <a:gd name="T40" fmla="*/ 2147483647 w 2522"/>
              <a:gd name="T41" fmla="*/ 2147483647 h 943"/>
              <a:gd name="T42" fmla="*/ 2147483647 w 2522"/>
              <a:gd name="T43" fmla="*/ 2147483647 h 943"/>
              <a:gd name="T44" fmla="*/ 2147483647 w 2522"/>
              <a:gd name="T45" fmla="*/ 2147483647 h 943"/>
              <a:gd name="T46" fmla="*/ 2147483647 w 2522"/>
              <a:gd name="T47" fmla="*/ 2147483647 h 943"/>
              <a:gd name="T48" fmla="*/ 2147483647 w 2522"/>
              <a:gd name="T49" fmla="*/ 2147483647 h 943"/>
              <a:gd name="T50" fmla="*/ 2147483647 w 2522"/>
              <a:gd name="T51" fmla="*/ 0 h 943"/>
              <a:gd name="T52" fmla="*/ 2147483647 w 2522"/>
              <a:gd name="T53" fmla="*/ 2147483647 h 943"/>
              <a:gd name="T54" fmla="*/ 2147483647 w 2522"/>
              <a:gd name="T55" fmla="*/ 2147483647 h 943"/>
              <a:gd name="T56" fmla="*/ 2147483647 w 2522"/>
              <a:gd name="T57" fmla="*/ 2147483647 h 943"/>
              <a:gd name="T58" fmla="*/ 2147483647 w 2522"/>
              <a:gd name="T59" fmla="*/ 2147483647 h 943"/>
              <a:gd name="T60" fmla="*/ 2147483647 w 2522"/>
              <a:gd name="T61" fmla="*/ 2147483647 h 943"/>
              <a:gd name="T62" fmla="*/ 2147483647 w 2522"/>
              <a:gd name="T63" fmla="*/ 2147483647 h 943"/>
              <a:gd name="T64" fmla="*/ 2147483647 w 2522"/>
              <a:gd name="T65" fmla="*/ 2147483647 h 943"/>
              <a:gd name="T66" fmla="*/ 2147483647 w 2522"/>
              <a:gd name="T67" fmla="*/ 2147483647 h 943"/>
              <a:gd name="T68" fmla="*/ 2147483647 w 2522"/>
              <a:gd name="T69" fmla="*/ 2147483647 h 943"/>
              <a:gd name="T70" fmla="*/ 2147483647 w 2522"/>
              <a:gd name="T71" fmla="*/ 2147483647 h 943"/>
              <a:gd name="T72" fmla="*/ 2147483647 w 2522"/>
              <a:gd name="T73" fmla="*/ 2147483647 h 943"/>
              <a:gd name="T74" fmla="*/ 2147483647 w 2522"/>
              <a:gd name="T75" fmla="*/ 2147483647 h 943"/>
              <a:gd name="T76" fmla="*/ 2147483647 w 2522"/>
              <a:gd name="T77" fmla="*/ 2147483647 h 943"/>
              <a:gd name="T78" fmla="*/ 2147483647 w 2522"/>
              <a:gd name="T79" fmla="*/ 2147483647 h 943"/>
              <a:gd name="T80" fmla="*/ 2147483647 w 2522"/>
              <a:gd name="T81" fmla="*/ 2147483647 h 943"/>
              <a:gd name="T82" fmla="*/ 2147483647 w 2522"/>
              <a:gd name="T83" fmla="*/ 2147483647 h 943"/>
              <a:gd name="T84" fmla="*/ 2147483647 w 2522"/>
              <a:gd name="T85" fmla="*/ 2147483647 h 943"/>
              <a:gd name="T86" fmla="*/ 2147483647 w 2522"/>
              <a:gd name="T87" fmla="*/ 2147483647 h 943"/>
              <a:gd name="T88" fmla="*/ 2147483647 w 2522"/>
              <a:gd name="T89" fmla="*/ 2147483647 h 943"/>
              <a:gd name="T90" fmla="*/ 2147483647 w 2522"/>
              <a:gd name="T91" fmla="*/ 2147483647 h 943"/>
              <a:gd name="T92" fmla="*/ 2147483647 w 2522"/>
              <a:gd name="T93" fmla="*/ 2147483647 h 943"/>
              <a:gd name="T94" fmla="*/ 2147483647 w 2522"/>
              <a:gd name="T95" fmla="*/ 2147483647 h 943"/>
              <a:gd name="T96" fmla="*/ 2147483647 w 2522"/>
              <a:gd name="T97" fmla="*/ 2147483647 h 943"/>
              <a:gd name="T98" fmla="*/ 2147483647 w 2522"/>
              <a:gd name="T99" fmla="*/ 2147483647 h 943"/>
              <a:gd name="T100" fmla="*/ 2147483647 w 2522"/>
              <a:gd name="T101" fmla="*/ 2147483647 h 943"/>
              <a:gd name="T102" fmla="*/ 2147483647 w 2522"/>
              <a:gd name="T103" fmla="*/ 2147483647 h 943"/>
              <a:gd name="T104" fmla="*/ 2147483647 w 2522"/>
              <a:gd name="T105" fmla="*/ 2147483647 h 943"/>
              <a:gd name="T106" fmla="*/ 2147483647 w 2522"/>
              <a:gd name="T107" fmla="*/ 2147483647 h 943"/>
              <a:gd name="T108" fmla="*/ 2147483647 w 2522"/>
              <a:gd name="T109" fmla="*/ 2147483647 h 943"/>
              <a:gd name="T110" fmla="*/ 2147483647 w 2522"/>
              <a:gd name="T111" fmla="*/ 2147483647 h 943"/>
              <a:gd name="T112" fmla="*/ 2147483647 w 2522"/>
              <a:gd name="T113" fmla="*/ 2147483647 h 943"/>
              <a:gd name="T114" fmla="*/ 2147483647 w 2522"/>
              <a:gd name="T115" fmla="*/ 2147483647 h 9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22"/>
              <a:gd name="T175" fmla="*/ 0 h 943"/>
              <a:gd name="T176" fmla="*/ 2522 w 2522"/>
              <a:gd name="T177" fmla="*/ 943 h 9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22" h="943">
                <a:moveTo>
                  <a:pt x="0" y="922"/>
                </a:moveTo>
                <a:lnTo>
                  <a:pt x="14" y="898"/>
                </a:lnTo>
                <a:lnTo>
                  <a:pt x="28" y="863"/>
                </a:lnTo>
                <a:lnTo>
                  <a:pt x="42" y="818"/>
                </a:lnTo>
                <a:lnTo>
                  <a:pt x="57" y="773"/>
                </a:lnTo>
                <a:lnTo>
                  <a:pt x="80" y="690"/>
                </a:lnTo>
                <a:lnTo>
                  <a:pt x="90" y="652"/>
                </a:lnTo>
                <a:lnTo>
                  <a:pt x="109" y="657"/>
                </a:lnTo>
                <a:lnTo>
                  <a:pt x="99" y="695"/>
                </a:lnTo>
                <a:lnTo>
                  <a:pt x="76" y="780"/>
                </a:lnTo>
                <a:lnTo>
                  <a:pt x="61" y="827"/>
                </a:lnTo>
                <a:lnTo>
                  <a:pt x="45" y="872"/>
                </a:lnTo>
                <a:lnTo>
                  <a:pt x="31" y="910"/>
                </a:lnTo>
                <a:lnTo>
                  <a:pt x="16" y="934"/>
                </a:lnTo>
                <a:lnTo>
                  <a:pt x="0" y="922"/>
                </a:lnTo>
                <a:close/>
                <a:moveTo>
                  <a:pt x="109" y="657"/>
                </a:moveTo>
                <a:lnTo>
                  <a:pt x="109" y="657"/>
                </a:lnTo>
                <a:lnTo>
                  <a:pt x="99" y="654"/>
                </a:lnTo>
                <a:lnTo>
                  <a:pt x="109" y="657"/>
                </a:lnTo>
                <a:close/>
                <a:moveTo>
                  <a:pt x="90" y="654"/>
                </a:moveTo>
                <a:lnTo>
                  <a:pt x="92" y="642"/>
                </a:lnTo>
                <a:lnTo>
                  <a:pt x="99" y="619"/>
                </a:lnTo>
                <a:lnTo>
                  <a:pt x="113" y="581"/>
                </a:lnTo>
                <a:lnTo>
                  <a:pt x="132" y="541"/>
                </a:lnTo>
                <a:lnTo>
                  <a:pt x="144" y="519"/>
                </a:lnTo>
                <a:lnTo>
                  <a:pt x="158" y="500"/>
                </a:lnTo>
                <a:lnTo>
                  <a:pt x="173" y="481"/>
                </a:lnTo>
                <a:lnTo>
                  <a:pt x="192" y="465"/>
                </a:lnTo>
                <a:lnTo>
                  <a:pt x="211" y="451"/>
                </a:lnTo>
                <a:lnTo>
                  <a:pt x="232" y="441"/>
                </a:lnTo>
                <a:lnTo>
                  <a:pt x="244" y="436"/>
                </a:lnTo>
                <a:lnTo>
                  <a:pt x="256" y="434"/>
                </a:lnTo>
                <a:lnTo>
                  <a:pt x="270" y="434"/>
                </a:lnTo>
                <a:lnTo>
                  <a:pt x="282" y="434"/>
                </a:lnTo>
                <a:lnTo>
                  <a:pt x="282" y="453"/>
                </a:lnTo>
                <a:lnTo>
                  <a:pt x="258" y="455"/>
                </a:lnTo>
                <a:lnTo>
                  <a:pt x="237" y="460"/>
                </a:lnTo>
                <a:lnTo>
                  <a:pt x="218" y="470"/>
                </a:lnTo>
                <a:lnTo>
                  <a:pt x="201" y="484"/>
                </a:lnTo>
                <a:lnTo>
                  <a:pt x="184" y="498"/>
                </a:lnTo>
                <a:lnTo>
                  <a:pt x="170" y="515"/>
                </a:lnTo>
                <a:lnTo>
                  <a:pt x="158" y="534"/>
                </a:lnTo>
                <a:lnTo>
                  <a:pt x="147" y="552"/>
                </a:lnTo>
                <a:lnTo>
                  <a:pt x="130" y="590"/>
                </a:lnTo>
                <a:lnTo>
                  <a:pt x="118" y="624"/>
                </a:lnTo>
                <a:lnTo>
                  <a:pt x="111" y="647"/>
                </a:lnTo>
                <a:lnTo>
                  <a:pt x="109" y="657"/>
                </a:lnTo>
                <a:lnTo>
                  <a:pt x="90" y="654"/>
                </a:lnTo>
                <a:close/>
                <a:moveTo>
                  <a:pt x="282" y="434"/>
                </a:moveTo>
                <a:lnTo>
                  <a:pt x="315" y="436"/>
                </a:lnTo>
                <a:lnTo>
                  <a:pt x="341" y="441"/>
                </a:lnTo>
                <a:lnTo>
                  <a:pt x="364" y="446"/>
                </a:lnTo>
                <a:lnTo>
                  <a:pt x="383" y="453"/>
                </a:lnTo>
                <a:lnTo>
                  <a:pt x="379" y="472"/>
                </a:lnTo>
                <a:lnTo>
                  <a:pt x="360" y="465"/>
                </a:lnTo>
                <a:lnTo>
                  <a:pt x="338" y="460"/>
                </a:lnTo>
                <a:lnTo>
                  <a:pt x="312" y="455"/>
                </a:lnTo>
                <a:lnTo>
                  <a:pt x="282" y="453"/>
                </a:lnTo>
                <a:lnTo>
                  <a:pt x="282" y="434"/>
                </a:lnTo>
                <a:close/>
                <a:moveTo>
                  <a:pt x="383" y="453"/>
                </a:moveTo>
                <a:lnTo>
                  <a:pt x="398" y="458"/>
                </a:lnTo>
                <a:lnTo>
                  <a:pt x="414" y="460"/>
                </a:lnTo>
                <a:lnTo>
                  <a:pt x="428" y="460"/>
                </a:lnTo>
                <a:lnTo>
                  <a:pt x="443" y="460"/>
                </a:lnTo>
                <a:lnTo>
                  <a:pt x="459" y="453"/>
                </a:lnTo>
                <a:lnTo>
                  <a:pt x="481" y="443"/>
                </a:lnTo>
                <a:lnTo>
                  <a:pt x="504" y="429"/>
                </a:lnTo>
                <a:lnTo>
                  <a:pt x="533" y="408"/>
                </a:lnTo>
                <a:lnTo>
                  <a:pt x="544" y="422"/>
                </a:lnTo>
                <a:lnTo>
                  <a:pt x="514" y="446"/>
                </a:lnTo>
                <a:lnTo>
                  <a:pt x="488" y="462"/>
                </a:lnTo>
                <a:lnTo>
                  <a:pt x="464" y="474"/>
                </a:lnTo>
                <a:lnTo>
                  <a:pt x="445" y="479"/>
                </a:lnTo>
                <a:lnTo>
                  <a:pt x="428" y="481"/>
                </a:lnTo>
                <a:lnTo>
                  <a:pt x="412" y="479"/>
                </a:lnTo>
                <a:lnTo>
                  <a:pt x="395" y="477"/>
                </a:lnTo>
                <a:lnTo>
                  <a:pt x="379" y="472"/>
                </a:lnTo>
                <a:lnTo>
                  <a:pt x="383" y="453"/>
                </a:lnTo>
                <a:close/>
                <a:moveTo>
                  <a:pt x="533" y="408"/>
                </a:moveTo>
                <a:lnTo>
                  <a:pt x="533" y="408"/>
                </a:lnTo>
                <a:lnTo>
                  <a:pt x="537" y="415"/>
                </a:lnTo>
                <a:lnTo>
                  <a:pt x="533" y="408"/>
                </a:lnTo>
                <a:close/>
                <a:moveTo>
                  <a:pt x="533" y="408"/>
                </a:moveTo>
                <a:lnTo>
                  <a:pt x="533" y="408"/>
                </a:lnTo>
                <a:lnTo>
                  <a:pt x="544" y="422"/>
                </a:lnTo>
                <a:lnTo>
                  <a:pt x="533" y="408"/>
                </a:lnTo>
                <a:close/>
                <a:moveTo>
                  <a:pt x="544" y="422"/>
                </a:moveTo>
                <a:lnTo>
                  <a:pt x="544" y="422"/>
                </a:lnTo>
                <a:lnTo>
                  <a:pt x="537" y="415"/>
                </a:lnTo>
                <a:lnTo>
                  <a:pt x="544" y="422"/>
                </a:lnTo>
                <a:close/>
                <a:moveTo>
                  <a:pt x="533" y="408"/>
                </a:moveTo>
                <a:lnTo>
                  <a:pt x="554" y="389"/>
                </a:lnTo>
                <a:lnTo>
                  <a:pt x="578" y="365"/>
                </a:lnTo>
                <a:lnTo>
                  <a:pt x="606" y="337"/>
                </a:lnTo>
                <a:lnTo>
                  <a:pt x="637" y="304"/>
                </a:lnTo>
                <a:lnTo>
                  <a:pt x="651" y="318"/>
                </a:lnTo>
                <a:lnTo>
                  <a:pt x="620" y="351"/>
                </a:lnTo>
                <a:lnTo>
                  <a:pt x="592" y="380"/>
                </a:lnTo>
                <a:lnTo>
                  <a:pt x="566" y="403"/>
                </a:lnTo>
                <a:lnTo>
                  <a:pt x="544" y="422"/>
                </a:lnTo>
                <a:lnTo>
                  <a:pt x="533" y="408"/>
                </a:lnTo>
                <a:close/>
                <a:moveTo>
                  <a:pt x="637" y="304"/>
                </a:moveTo>
                <a:lnTo>
                  <a:pt x="675" y="263"/>
                </a:lnTo>
                <a:lnTo>
                  <a:pt x="715" y="223"/>
                </a:lnTo>
                <a:lnTo>
                  <a:pt x="758" y="180"/>
                </a:lnTo>
                <a:lnTo>
                  <a:pt x="803" y="140"/>
                </a:lnTo>
                <a:lnTo>
                  <a:pt x="848" y="100"/>
                </a:lnTo>
                <a:lnTo>
                  <a:pt x="893" y="67"/>
                </a:lnTo>
                <a:lnTo>
                  <a:pt x="916" y="53"/>
                </a:lnTo>
                <a:lnTo>
                  <a:pt x="940" y="38"/>
                </a:lnTo>
                <a:lnTo>
                  <a:pt x="964" y="26"/>
                </a:lnTo>
                <a:lnTo>
                  <a:pt x="985" y="17"/>
                </a:lnTo>
                <a:lnTo>
                  <a:pt x="992" y="36"/>
                </a:lnTo>
                <a:lnTo>
                  <a:pt x="971" y="45"/>
                </a:lnTo>
                <a:lnTo>
                  <a:pt x="949" y="55"/>
                </a:lnTo>
                <a:lnTo>
                  <a:pt x="926" y="69"/>
                </a:lnTo>
                <a:lnTo>
                  <a:pt x="904" y="83"/>
                </a:lnTo>
                <a:lnTo>
                  <a:pt x="859" y="117"/>
                </a:lnTo>
                <a:lnTo>
                  <a:pt x="814" y="154"/>
                </a:lnTo>
                <a:lnTo>
                  <a:pt x="772" y="195"/>
                </a:lnTo>
                <a:lnTo>
                  <a:pt x="729" y="237"/>
                </a:lnTo>
                <a:lnTo>
                  <a:pt x="689" y="278"/>
                </a:lnTo>
                <a:lnTo>
                  <a:pt x="651" y="318"/>
                </a:lnTo>
                <a:lnTo>
                  <a:pt x="637" y="304"/>
                </a:lnTo>
                <a:close/>
                <a:moveTo>
                  <a:pt x="985" y="17"/>
                </a:moveTo>
                <a:lnTo>
                  <a:pt x="1004" y="10"/>
                </a:lnTo>
                <a:lnTo>
                  <a:pt x="1023" y="5"/>
                </a:lnTo>
                <a:lnTo>
                  <a:pt x="1042" y="0"/>
                </a:lnTo>
                <a:lnTo>
                  <a:pt x="1058" y="0"/>
                </a:lnTo>
                <a:lnTo>
                  <a:pt x="1077" y="0"/>
                </a:lnTo>
                <a:lnTo>
                  <a:pt x="1094" y="0"/>
                </a:lnTo>
                <a:lnTo>
                  <a:pt x="1113" y="5"/>
                </a:lnTo>
                <a:lnTo>
                  <a:pt x="1129" y="12"/>
                </a:lnTo>
                <a:lnTo>
                  <a:pt x="1144" y="22"/>
                </a:lnTo>
                <a:lnTo>
                  <a:pt x="1160" y="31"/>
                </a:lnTo>
                <a:lnTo>
                  <a:pt x="1174" y="45"/>
                </a:lnTo>
                <a:lnTo>
                  <a:pt x="1189" y="62"/>
                </a:lnTo>
                <a:lnTo>
                  <a:pt x="1203" y="81"/>
                </a:lnTo>
                <a:lnTo>
                  <a:pt x="1217" y="102"/>
                </a:lnTo>
                <a:lnTo>
                  <a:pt x="1229" y="126"/>
                </a:lnTo>
                <a:lnTo>
                  <a:pt x="1241" y="154"/>
                </a:lnTo>
                <a:lnTo>
                  <a:pt x="1222" y="162"/>
                </a:lnTo>
                <a:lnTo>
                  <a:pt x="1212" y="135"/>
                </a:lnTo>
                <a:lnTo>
                  <a:pt x="1200" y="114"/>
                </a:lnTo>
                <a:lnTo>
                  <a:pt x="1189" y="93"/>
                </a:lnTo>
                <a:lnTo>
                  <a:pt x="1177" y="76"/>
                </a:lnTo>
                <a:lnTo>
                  <a:pt x="1163" y="62"/>
                </a:lnTo>
                <a:lnTo>
                  <a:pt x="1148" y="50"/>
                </a:lnTo>
                <a:lnTo>
                  <a:pt x="1136" y="41"/>
                </a:lnTo>
                <a:lnTo>
                  <a:pt x="1120" y="31"/>
                </a:lnTo>
                <a:lnTo>
                  <a:pt x="1106" y="26"/>
                </a:lnTo>
                <a:lnTo>
                  <a:pt x="1091" y="22"/>
                </a:lnTo>
                <a:lnTo>
                  <a:pt x="1075" y="19"/>
                </a:lnTo>
                <a:lnTo>
                  <a:pt x="1058" y="19"/>
                </a:lnTo>
                <a:lnTo>
                  <a:pt x="1042" y="22"/>
                </a:lnTo>
                <a:lnTo>
                  <a:pt x="1025" y="24"/>
                </a:lnTo>
                <a:lnTo>
                  <a:pt x="1009" y="29"/>
                </a:lnTo>
                <a:lnTo>
                  <a:pt x="992" y="36"/>
                </a:lnTo>
                <a:lnTo>
                  <a:pt x="985" y="17"/>
                </a:lnTo>
                <a:close/>
                <a:moveTo>
                  <a:pt x="1241" y="154"/>
                </a:moveTo>
                <a:lnTo>
                  <a:pt x="1333" y="384"/>
                </a:lnTo>
                <a:lnTo>
                  <a:pt x="1406" y="560"/>
                </a:lnTo>
                <a:lnTo>
                  <a:pt x="1440" y="628"/>
                </a:lnTo>
                <a:lnTo>
                  <a:pt x="1468" y="685"/>
                </a:lnTo>
                <a:lnTo>
                  <a:pt x="1492" y="733"/>
                </a:lnTo>
                <a:lnTo>
                  <a:pt x="1515" y="773"/>
                </a:lnTo>
                <a:lnTo>
                  <a:pt x="1539" y="801"/>
                </a:lnTo>
                <a:lnTo>
                  <a:pt x="1560" y="825"/>
                </a:lnTo>
                <a:lnTo>
                  <a:pt x="1582" y="844"/>
                </a:lnTo>
                <a:lnTo>
                  <a:pt x="1601" y="856"/>
                </a:lnTo>
                <a:lnTo>
                  <a:pt x="1622" y="865"/>
                </a:lnTo>
                <a:lnTo>
                  <a:pt x="1646" y="872"/>
                </a:lnTo>
                <a:lnTo>
                  <a:pt x="1669" y="877"/>
                </a:lnTo>
                <a:lnTo>
                  <a:pt x="1695" y="882"/>
                </a:lnTo>
                <a:lnTo>
                  <a:pt x="1693" y="901"/>
                </a:lnTo>
                <a:lnTo>
                  <a:pt x="1665" y="896"/>
                </a:lnTo>
                <a:lnTo>
                  <a:pt x="1639" y="891"/>
                </a:lnTo>
                <a:lnTo>
                  <a:pt x="1615" y="884"/>
                </a:lnTo>
                <a:lnTo>
                  <a:pt x="1594" y="875"/>
                </a:lnTo>
                <a:lnTo>
                  <a:pt x="1570" y="863"/>
                </a:lnTo>
                <a:lnTo>
                  <a:pt x="1549" y="844"/>
                </a:lnTo>
                <a:lnTo>
                  <a:pt x="1527" y="820"/>
                </a:lnTo>
                <a:lnTo>
                  <a:pt x="1504" y="789"/>
                </a:lnTo>
                <a:lnTo>
                  <a:pt x="1480" y="749"/>
                </a:lnTo>
                <a:lnTo>
                  <a:pt x="1454" y="702"/>
                </a:lnTo>
                <a:lnTo>
                  <a:pt x="1423" y="642"/>
                </a:lnTo>
                <a:lnTo>
                  <a:pt x="1392" y="574"/>
                </a:lnTo>
                <a:lnTo>
                  <a:pt x="1316" y="396"/>
                </a:lnTo>
                <a:lnTo>
                  <a:pt x="1222" y="162"/>
                </a:lnTo>
                <a:lnTo>
                  <a:pt x="1241" y="154"/>
                </a:lnTo>
                <a:close/>
                <a:moveTo>
                  <a:pt x="1695" y="882"/>
                </a:moveTo>
                <a:lnTo>
                  <a:pt x="1721" y="884"/>
                </a:lnTo>
                <a:lnTo>
                  <a:pt x="1750" y="889"/>
                </a:lnTo>
                <a:lnTo>
                  <a:pt x="1745" y="910"/>
                </a:lnTo>
                <a:lnTo>
                  <a:pt x="1719" y="905"/>
                </a:lnTo>
                <a:lnTo>
                  <a:pt x="1693" y="901"/>
                </a:lnTo>
                <a:lnTo>
                  <a:pt x="1695" y="882"/>
                </a:lnTo>
                <a:close/>
                <a:moveTo>
                  <a:pt x="1750" y="889"/>
                </a:moveTo>
                <a:lnTo>
                  <a:pt x="1750" y="889"/>
                </a:lnTo>
                <a:lnTo>
                  <a:pt x="1745" y="910"/>
                </a:lnTo>
                <a:lnTo>
                  <a:pt x="1750" y="889"/>
                </a:lnTo>
                <a:close/>
                <a:moveTo>
                  <a:pt x="1750" y="889"/>
                </a:moveTo>
                <a:lnTo>
                  <a:pt x="1781" y="894"/>
                </a:lnTo>
                <a:lnTo>
                  <a:pt x="1819" y="901"/>
                </a:lnTo>
                <a:lnTo>
                  <a:pt x="1816" y="920"/>
                </a:lnTo>
                <a:lnTo>
                  <a:pt x="1795" y="917"/>
                </a:lnTo>
                <a:lnTo>
                  <a:pt x="1776" y="915"/>
                </a:lnTo>
                <a:lnTo>
                  <a:pt x="1759" y="913"/>
                </a:lnTo>
                <a:lnTo>
                  <a:pt x="1745" y="910"/>
                </a:lnTo>
                <a:lnTo>
                  <a:pt x="1750" y="889"/>
                </a:lnTo>
                <a:close/>
                <a:moveTo>
                  <a:pt x="1819" y="901"/>
                </a:moveTo>
                <a:lnTo>
                  <a:pt x="1842" y="903"/>
                </a:lnTo>
                <a:lnTo>
                  <a:pt x="1866" y="905"/>
                </a:lnTo>
                <a:lnTo>
                  <a:pt x="1892" y="908"/>
                </a:lnTo>
                <a:lnTo>
                  <a:pt x="1918" y="910"/>
                </a:lnTo>
                <a:lnTo>
                  <a:pt x="1918" y="929"/>
                </a:lnTo>
                <a:lnTo>
                  <a:pt x="1890" y="927"/>
                </a:lnTo>
                <a:lnTo>
                  <a:pt x="1866" y="924"/>
                </a:lnTo>
                <a:lnTo>
                  <a:pt x="1840" y="922"/>
                </a:lnTo>
                <a:lnTo>
                  <a:pt x="1816" y="920"/>
                </a:lnTo>
                <a:lnTo>
                  <a:pt x="1819" y="901"/>
                </a:lnTo>
                <a:close/>
                <a:moveTo>
                  <a:pt x="1918" y="910"/>
                </a:moveTo>
                <a:lnTo>
                  <a:pt x="1991" y="913"/>
                </a:lnTo>
                <a:lnTo>
                  <a:pt x="2067" y="917"/>
                </a:lnTo>
                <a:lnTo>
                  <a:pt x="2141" y="917"/>
                </a:lnTo>
                <a:lnTo>
                  <a:pt x="2212" y="915"/>
                </a:lnTo>
                <a:lnTo>
                  <a:pt x="2245" y="913"/>
                </a:lnTo>
                <a:lnTo>
                  <a:pt x="2276" y="910"/>
                </a:lnTo>
                <a:lnTo>
                  <a:pt x="2302" y="905"/>
                </a:lnTo>
                <a:lnTo>
                  <a:pt x="2328" y="901"/>
                </a:lnTo>
                <a:lnTo>
                  <a:pt x="2347" y="894"/>
                </a:lnTo>
                <a:lnTo>
                  <a:pt x="2366" y="887"/>
                </a:lnTo>
                <a:lnTo>
                  <a:pt x="2377" y="877"/>
                </a:lnTo>
                <a:lnTo>
                  <a:pt x="2385" y="868"/>
                </a:lnTo>
                <a:lnTo>
                  <a:pt x="2403" y="875"/>
                </a:lnTo>
                <a:lnTo>
                  <a:pt x="2394" y="887"/>
                </a:lnTo>
                <a:lnTo>
                  <a:pt x="2380" y="898"/>
                </a:lnTo>
                <a:lnTo>
                  <a:pt x="2363" y="905"/>
                </a:lnTo>
                <a:lnTo>
                  <a:pt x="2342" y="915"/>
                </a:lnTo>
                <a:lnTo>
                  <a:pt x="2316" y="920"/>
                </a:lnTo>
                <a:lnTo>
                  <a:pt x="2285" y="927"/>
                </a:lnTo>
                <a:lnTo>
                  <a:pt x="2254" y="929"/>
                </a:lnTo>
                <a:lnTo>
                  <a:pt x="2221" y="934"/>
                </a:lnTo>
                <a:lnTo>
                  <a:pt x="2148" y="936"/>
                </a:lnTo>
                <a:lnTo>
                  <a:pt x="2070" y="936"/>
                </a:lnTo>
                <a:lnTo>
                  <a:pt x="1991" y="934"/>
                </a:lnTo>
                <a:lnTo>
                  <a:pt x="1918" y="929"/>
                </a:lnTo>
                <a:lnTo>
                  <a:pt x="1918" y="910"/>
                </a:lnTo>
                <a:close/>
                <a:moveTo>
                  <a:pt x="2385" y="868"/>
                </a:moveTo>
                <a:lnTo>
                  <a:pt x="2399" y="834"/>
                </a:lnTo>
                <a:lnTo>
                  <a:pt x="2413" y="815"/>
                </a:lnTo>
                <a:lnTo>
                  <a:pt x="2418" y="811"/>
                </a:lnTo>
                <a:lnTo>
                  <a:pt x="2422" y="806"/>
                </a:lnTo>
                <a:lnTo>
                  <a:pt x="2427" y="806"/>
                </a:lnTo>
                <a:lnTo>
                  <a:pt x="2432" y="806"/>
                </a:lnTo>
                <a:lnTo>
                  <a:pt x="2425" y="825"/>
                </a:lnTo>
                <a:lnTo>
                  <a:pt x="2420" y="837"/>
                </a:lnTo>
                <a:lnTo>
                  <a:pt x="2403" y="875"/>
                </a:lnTo>
                <a:lnTo>
                  <a:pt x="2385" y="868"/>
                </a:lnTo>
                <a:close/>
                <a:moveTo>
                  <a:pt x="2432" y="806"/>
                </a:moveTo>
                <a:lnTo>
                  <a:pt x="2437" y="811"/>
                </a:lnTo>
                <a:lnTo>
                  <a:pt x="2441" y="818"/>
                </a:lnTo>
                <a:lnTo>
                  <a:pt x="2444" y="830"/>
                </a:lnTo>
                <a:lnTo>
                  <a:pt x="2448" y="841"/>
                </a:lnTo>
                <a:lnTo>
                  <a:pt x="2427" y="844"/>
                </a:lnTo>
                <a:lnTo>
                  <a:pt x="2425" y="830"/>
                </a:lnTo>
                <a:lnTo>
                  <a:pt x="2425" y="825"/>
                </a:lnTo>
                <a:lnTo>
                  <a:pt x="2432" y="806"/>
                </a:lnTo>
                <a:close/>
                <a:moveTo>
                  <a:pt x="2448" y="841"/>
                </a:moveTo>
                <a:lnTo>
                  <a:pt x="2456" y="868"/>
                </a:lnTo>
                <a:lnTo>
                  <a:pt x="2467" y="896"/>
                </a:lnTo>
                <a:lnTo>
                  <a:pt x="2477" y="908"/>
                </a:lnTo>
                <a:lnTo>
                  <a:pt x="2489" y="917"/>
                </a:lnTo>
                <a:lnTo>
                  <a:pt x="2496" y="920"/>
                </a:lnTo>
                <a:lnTo>
                  <a:pt x="2503" y="922"/>
                </a:lnTo>
                <a:lnTo>
                  <a:pt x="2512" y="924"/>
                </a:lnTo>
                <a:lnTo>
                  <a:pt x="2522" y="924"/>
                </a:lnTo>
                <a:lnTo>
                  <a:pt x="2522" y="943"/>
                </a:lnTo>
                <a:lnTo>
                  <a:pt x="2510" y="943"/>
                </a:lnTo>
                <a:lnTo>
                  <a:pt x="2498" y="943"/>
                </a:lnTo>
                <a:lnTo>
                  <a:pt x="2489" y="941"/>
                </a:lnTo>
                <a:lnTo>
                  <a:pt x="2479" y="936"/>
                </a:lnTo>
                <a:lnTo>
                  <a:pt x="2465" y="924"/>
                </a:lnTo>
                <a:lnTo>
                  <a:pt x="2453" y="910"/>
                </a:lnTo>
                <a:lnTo>
                  <a:pt x="2444" y="894"/>
                </a:lnTo>
                <a:lnTo>
                  <a:pt x="2437" y="877"/>
                </a:lnTo>
                <a:lnTo>
                  <a:pt x="2432" y="860"/>
                </a:lnTo>
                <a:lnTo>
                  <a:pt x="2427" y="844"/>
                </a:lnTo>
                <a:lnTo>
                  <a:pt x="2448" y="84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4495800" y="3200400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Exact worst-case</a:t>
            </a:r>
            <a:br>
              <a:rPr lang="en-GB" sz="1500">
                <a:solidFill>
                  <a:srgbClr val="1F1A17"/>
                </a:solidFill>
                <a:latin typeface="Tahoma" pitchFamily="34" charset="0"/>
              </a:rPr>
            </a:br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execution time</a:t>
            </a:r>
            <a:endParaRPr lang="en-GB" sz="2000"/>
          </a:p>
        </p:txBody>
      </p:sp>
      <p:sp>
        <p:nvSpPr>
          <p:cNvPr id="19468" name="Freeform 11"/>
          <p:cNvSpPr>
            <a:spLocks/>
          </p:cNvSpPr>
          <p:nvPr/>
        </p:nvSpPr>
        <p:spPr bwMode="auto">
          <a:xfrm>
            <a:off x="1041400" y="4643438"/>
            <a:ext cx="96838" cy="95250"/>
          </a:xfrm>
          <a:custGeom>
            <a:avLst/>
            <a:gdLst>
              <a:gd name="T0" fmla="*/ 2147483647 w 61"/>
              <a:gd name="T1" fmla="*/ 2147483647 h 60"/>
              <a:gd name="T2" fmla="*/ 0 w 61"/>
              <a:gd name="T3" fmla="*/ 0 h 60"/>
              <a:gd name="T4" fmla="*/ 2147483647 w 61"/>
              <a:gd name="T5" fmla="*/ 0 h 60"/>
              <a:gd name="T6" fmla="*/ 2147483647 w 61"/>
              <a:gd name="T7" fmla="*/ 2147483647 h 60"/>
              <a:gd name="T8" fmla="*/ 2147483647 w 61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0"/>
              <a:gd name="T17" fmla="*/ 61 w 61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0">
                <a:moveTo>
                  <a:pt x="30" y="60"/>
                </a:moveTo>
                <a:lnTo>
                  <a:pt x="0" y="0"/>
                </a:lnTo>
                <a:lnTo>
                  <a:pt x="61" y="0"/>
                </a:lnTo>
                <a:lnTo>
                  <a:pt x="30" y="6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1082675" y="3165475"/>
            <a:ext cx="14288" cy="14827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0" name="Freeform 13"/>
          <p:cNvSpPr>
            <a:spLocks/>
          </p:cNvSpPr>
          <p:nvPr/>
        </p:nvSpPr>
        <p:spPr bwMode="auto">
          <a:xfrm>
            <a:off x="5011738" y="4643438"/>
            <a:ext cx="96837" cy="95250"/>
          </a:xfrm>
          <a:custGeom>
            <a:avLst/>
            <a:gdLst>
              <a:gd name="T0" fmla="*/ 2147483647 w 61"/>
              <a:gd name="T1" fmla="*/ 2147483647 h 60"/>
              <a:gd name="T2" fmla="*/ 0 w 61"/>
              <a:gd name="T3" fmla="*/ 0 h 60"/>
              <a:gd name="T4" fmla="*/ 2147483647 w 61"/>
              <a:gd name="T5" fmla="*/ 0 h 60"/>
              <a:gd name="T6" fmla="*/ 2147483647 w 61"/>
              <a:gd name="T7" fmla="*/ 2147483647 h 60"/>
              <a:gd name="T8" fmla="*/ 2147483647 w 61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0"/>
              <a:gd name="T17" fmla="*/ 61 w 61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0">
                <a:moveTo>
                  <a:pt x="30" y="60"/>
                </a:moveTo>
                <a:lnTo>
                  <a:pt x="0" y="0"/>
                </a:lnTo>
                <a:lnTo>
                  <a:pt x="61" y="0"/>
                </a:lnTo>
                <a:lnTo>
                  <a:pt x="30" y="6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5053013" y="3703638"/>
            <a:ext cx="14287" cy="9445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3395663" y="2500313"/>
            <a:ext cx="60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DA251D"/>
                </a:solidFill>
                <a:latin typeface="Tahoma" pitchFamily="34" charset="0"/>
              </a:rPr>
              <a:t> </a:t>
            </a:r>
            <a:endParaRPr lang="en-GB" sz="2000"/>
          </a:p>
        </p:txBody>
      </p:sp>
      <p:sp>
        <p:nvSpPr>
          <p:cNvPr id="19473" name="Freeform 16"/>
          <p:cNvSpPr>
            <a:spLocks/>
          </p:cNvSpPr>
          <p:nvPr/>
        </p:nvSpPr>
        <p:spPr bwMode="auto">
          <a:xfrm>
            <a:off x="6326188" y="4643438"/>
            <a:ext cx="98425" cy="95250"/>
          </a:xfrm>
          <a:custGeom>
            <a:avLst/>
            <a:gdLst>
              <a:gd name="T0" fmla="*/ 2147483647 w 62"/>
              <a:gd name="T1" fmla="*/ 2147483647 h 60"/>
              <a:gd name="T2" fmla="*/ 0 w 62"/>
              <a:gd name="T3" fmla="*/ 0 h 60"/>
              <a:gd name="T4" fmla="*/ 2147483647 w 62"/>
              <a:gd name="T5" fmla="*/ 0 h 60"/>
              <a:gd name="T6" fmla="*/ 2147483647 w 62"/>
              <a:gd name="T7" fmla="*/ 2147483647 h 60"/>
              <a:gd name="T8" fmla="*/ 2147483647 w 62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0"/>
              <a:gd name="T17" fmla="*/ 62 w 6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0">
                <a:moveTo>
                  <a:pt x="31" y="60"/>
                </a:moveTo>
                <a:lnTo>
                  <a:pt x="0" y="0"/>
                </a:lnTo>
                <a:lnTo>
                  <a:pt x="62" y="0"/>
                </a:lnTo>
                <a:lnTo>
                  <a:pt x="31" y="6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4" name="Rectangle 17"/>
          <p:cNvSpPr>
            <a:spLocks noChangeArrowheads="1"/>
          </p:cNvSpPr>
          <p:nvPr/>
        </p:nvSpPr>
        <p:spPr bwMode="auto">
          <a:xfrm>
            <a:off x="6367463" y="3165475"/>
            <a:ext cx="15875" cy="1482725"/>
          </a:xfrm>
          <a:prstGeom prst="rect">
            <a:avLst/>
          </a:prstGeom>
          <a:solidFill>
            <a:srgbClr val="2A1F74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5" name="Freeform 18"/>
          <p:cNvSpPr>
            <a:spLocks/>
          </p:cNvSpPr>
          <p:nvPr/>
        </p:nvSpPr>
        <p:spPr bwMode="auto">
          <a:xfrm>
            <a:off x="3556000" y="4637088"/>
            <a:ext cx="98425" cy="101600"/>
          </a:xfrm>
          <a:custGeom>
            <a:avLst/>
            <a:gdLst>
              <a:gd name="T0" fmla="*/ 2147483647 w 62"/>
              <a:gd name="T1" fmla="*/ 2147483647 h 64"/>
              <a:gd name="T2" fmla="*/ 0 w 62"/>
              <a:gd name="T3" fmla="*/ 2147483647 h 64"/>
              <a:gd name="T4" fmla="*/ 2147483647 w 62"/>
              <a:gd name="T5" fmla="*/ 0 h 64"/>
              <a:gd name="T6" fmla="*/ 2147483647 w 62"/>
              <a:gd name="T7" fmla="*/ 2147483647 h 64"/>
              <a:gd name="T8" fmla="*/ 2147483647 w 6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4"/>
              <a:gd name="T17" fmla="*/ 62 w 6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4">
                <a:moveTo>
                  <a:pt x="38" y="64"/>
                </a:moveTo>
                <a:lnTo>
                  <a:pt x="0" y="7"/>
                </a:lnTo>
                <a:lnTo>
                  <a:pt x="62" y="0"/>
                </a:lnTo>
                <a:lnTo>
                  <a:pt x="38" y="64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6" name="Freeform 19"/>
          <p:cNvSpPr>
            <a:spLocks/>
          </p:cNvSpPr>
          <p:nvPr/>
        </p:nvSpPr>
        <p:spPr bwMode="auto">
          <a:xfrm>
            <a:off x="3443288" y="3162300"/>
            <a:ext cx="169862" cy="1485900"/>
          </a:xfrm>
          <a:custGeom>
            <a:avLst/>
            <a:gdLst>
              <a:gd name="T0" fmla="*/ 0 w 107"/>
              <a:gd name="T1" fmla="*/ 2147483647 h 936"/>
              <a:gd name="T2" fmla="*/ 2147483647 w 107"/>
              <a:gd name="T3" fmla="*/ 2147483647 h 936"/>
              <a:gd name="T4" fmla="*/ 2147483647 w 107"/>
              <a:gd name="T5" fmla="*/ 2147483647 h 936"/>
              <a:gd name="T6" fmla="*/ 2147483647 w 107"/>
              <a:gd name="T7" fmla="*/ 0 h 936"/>
              <a:gd name="T8" fmla="*/ 0 w 107"/>
              <a:gd name="T9" fmla="*/ 2147483647 h 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36"/>
              <a:gd name="T17" fmla="*/ 107 w 107"/>
              <a:gd name="T18" fmla="*/ 936 h 9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36">
                <a:moveTo>
                  <a:pt x="0" y="2"/>
                </a:moveTo>
                <a:lnTo>
                  <a:pt x="97" y="936"/>
                </a:lnTo>
                <a:lnTo>
                  <a:pt x="107" y="936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rgbClr val="C8282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7" name="Freeform 20"/>
          <p:cNvSpPr>
            <a:spLocks/>
          </p:cNvSpPr>
          <p:nvPr/>
        </p:nvSpPr>
        <p:spPr bwMode="auto">
          <a:xfrm>
            <a:off x="3127375" y="4640263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0 w 62"/>
              <a:gd name="T3" fmla="*/ 0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2"/>
              <a:gd name="T17" fmla="*/ 62 w 6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2">
                <a:moveTo>
                  <a:pt x="26" y="62"/>
                </a:moveTo>
                <a:lnTo>
                  <a:pt x="0" y="0"/>
                </a:lnTo>
                <a:lnTo>
                  <a:pt x="62" y="5"/>
                </a:lnTo>
                <a:lnTo>
                  <a:pt x="26" y="62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8" name="Freeform 21"/>
          <p:cNvSpPr>
            <a:spLocks/>
          </p:cNvSpPr>
          <p:nvPr/>
        </p:nvSpPr>
        <p:spPr bwMode="auto">
          <a:xfrm>
            <a:off x="3168650" y="3165475"/>
            <a:ext cx="109538" cy="1482725"/>
          </a:xfrm>
          <a:custGeom>
            <a:avLst/>
            <a:gdLst>
              <a:gd name="T0" fmla="*/ 2147483647 w 69"/>
              <a:gd name="T1" fmla="*/ 0 h 934"/>
              <a:gd name="T2" fmla="*/ 0 w 69"/>
              <a:gd name="T3" fmla="*/ 2147483647 h 934"/>
              <a:gd name="T4" fmla="*/ 2147483647 w 69"/>
              <a:gd name="T5" fmla="*/ 2147483647 h 934"/>
              <a:gd name="T6" fmla="*/ 2147483647 w 69"/>
              <a:gd name="T7" fmla="*/ 0 h 934"/>
              <a:gd name="T8" fmla="*/ 2147483647 w 69"/>
              <a:gd name="T9" fmla="*/ 0 h 9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934"/>
              <a:gd name="T17" fmla="*/ 69 w 69"/>
              <a:gd name="T18" fmla="*/ 934 h 9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934">
                <a:moveTo>
                  <a:pt x="59" y="0"/>
                </a:moveTo>
                <a:lnTo>
                  <a:pt x="0" y="934"/>
                </a:lnTo>
                <a:lnTo>
                  <a:pt x="10" y="934"/>
                </a:lnTo>
                <a:lnTo>
                  <a:pt x="69" y="0"/>
                </a:lnTo>
                <a:lnTo>
                  <a:pt x="59" y="0"/>
                </a:lnTo>
                <a:close/>
              </a:path>
            </a:pathLst>
          </a:custGeom>
          <a:solidFill>
            <a:srgbClr val="C8282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79" name="Freeform 22"/>
          <p:cNvSpPr>
            <a:spLocks/>
          </p:cNvSpPr>
          <p:nvPr/>
        </p:nvSpPr>
        <p:spPr bwMode="auto">
          <a:xfrm>
            <a:off x="2720975" y="4632325"/>
            <a:ext cx="93663" cy="106363"/>
          </a:xfrm>
          <a:custGeom>
            <a:avLst/>
            <a:gdLst>
              <a:gd name="T0" fmla="*/ 2147483647 w 59"/>
              <a:gd name="T1" fmla="*/ 2147483647 h 67"/>
              <a:gd name="T2" fmla="*/ 0 w 59"/>
              <a:gd name="T3" fmla="*/ 0 h 67"/>
              <a:gd name="T4" fmla="*/ 2147483647 w 59"/>
              <a:gd name="T5" fmla="*/ 2147483647 h 67"/>
              <a:gd name="T6" fmla="*/ 2147483647 w 59"/>
              <a:gd name="T7" fmla="*/ 2147483647 h 67"/>
              <a:gd name="T8" fmla="*/ 2147483647 w 59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7"/>
              <a:gd name="T17" fmla="*/ 59 w 59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7">
                <a:moveTo>
                  <a:pt x="17" y="67"/>
                </a:moveTo>
                <a:lnTo>
                  <a:pt x="0" y="0"/>
                </a:lnTo>
                <a:lnTo>
                  <a:pt x="59" y="14"/>
                </a:lnTo>
                <a:lnTo>
                  <a:pt x="17" y="67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0" name="Freeform 23"/>
          <p:cNvSpPr>
            <a:spLocks/>
          </p:cNvSpPr>
          <p:nvPr/>
        </p:nvSpPr>
        <p:spPr bwMode="auto">
          <a:xfrm>
            <a:off x="2762250" y="3162300"/>
            <a:ext cx="338138" cy="1489075"/>
          </a:xfrm>
          <a:custGeom>
            <a:avLst/>
            <a:gdLst>
              <a:gd name="T0" fmla="*/ 2147483647 w 213"/>
              <a:gd name="T1" fmla="*/ 0 h 938"/>
              <a:gd name="T2" fmla="*/ 0 w 213"/>
              <a:gd name="T3" fmla="*/ 2147483647 h 938"/>
              <a:gd name="T4" fmla="*/ 2147483647 w 213"/>
              <a:gd name="T5" fmla="*/ 2147483647 h 938"/>
              <a:gd name="T6" fmla="*/ 2147483647 w 213"/>
              <a:gd name="T7" fmla="*/ 2147483647 h 938"/>
              <a:gd name="T8" fmla="*/ 2147483647 w 213"/>
              <a:gd name="T9" fmla="*/ 0 h 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938"/>
              <a:gd name="T17" fmla="*/ 213 w 213"/>
              <a:gd name="T18" fmla="*/ 938 h 9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938">
                <a:moveTo>
                  <a:pt x="204" y="0"/>
                </a:moveTo>
                <a:lnTo>
                  <a:pt x="0" y="936"/>
                </a:lnTo>
                <a:lnTo>
                  <a:pt x="10" y="938"/>
                </a:lnTo>
                <a:lnTo>
                  <a:pt x="213" y="2"/>
                </a:lnTo>
                <a:lnTo>
                  <a:pt x="204" y="0"/>
                </a:lnTo>
                <a:close/>
              </a:path>
            </a:pathLst>
          </a:custGeom>
          <a:solidFill>
            <a:srgbClr val="C8282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1" name="Freeform 24"/>
          <p:cNvSpPr>
            <a:spLocks/>
          </p:cNvSpPr>
          <p:nvPr/>
        </p:nvSpPr>
        <p:spPr bwMode="auto">
          <a:xfrm>
            <a:off x="2413000" y="4632325"/>
            <a:ext cx="93663" cy="106363"/>
          </a:xfrm>
          <a:custGeom>
            <a:avLst/>
            <a:gdLst>
              <a:gd name="T0" fmla="*/ 2147483647 w 59"/>
              <a:gd name="T1" fmla="*/ 2147483647 h 67"/>
              <a:gd name="T2" fmla="*/ 0 w 59"/>
              <a:gd name="T3" fmla="*/ 0 h 67"/>
              <a:gd name="T4" fmla="*/ 2147483647 w 59"/>
              <a:gd name="T5" fmla="*/ 2147483647 h 67"/>
              <a:gd name="T6" fmla="*/ 2147483647 w 59"/>
              <a:gd name="T7" fmla="*/ 2147483647 h 67"/>
              <a:gd name="T8" fmla="*/ 2147483647 w 59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7"/>
              <a:gd name="T17" fmla="*/ 59 w 59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7">
                <a:moveTo>
                  <a:pt x="12" y="67"/>
                </a:moveTo>
                <a:lnTo>
                  <a:pt x="0" y="0"/>
                </a:lnTo>
                <a:lnTo>
                  <a:pt x="59" y="19"/>
                </a:lnTo>
                <a:lnTo>
                  <a:pt x="12" y="67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2" name="Freeform 25"/>
          <p:cNvSpPr>
            <a:spLocks/>
          </p:cNvSpPr>
          <p:nvPr/>
        </p:nvSpPr>
        <p:spPr bwMode="auto">
          <a:xfrm>
            <a:off x="2451100" y="3162300"/>
            <a:ext cx="484188" cy="1492250"/>
          </a:xfrm>
          <a:custGeom>
            <a:avLst/>
            <a:gdLst>
              <a:gd name="T0" fmla="*/ 2147483647 w 305"/>
              <a:gd name="T1" fmla="*/ 0 h 940"/>
              <a:gd name="T2" fmla="*/ 0 w 305"/>
              <a:gd name="T3" fmla="*/ 2147483647 h 940"/>
              <a:gd name="T4" fmla="*/ 2147483647 w 305"/>
              <a:gd name="T5" fmla="*/ 2147483647 h 940"/>
              <a:gd name="T6" fmla="*/ 2147483647 w 305"/>
              <a:gd name="T7" fmla="*/ 2147483647 h 940"/>
              <a:gd name="T8" fmla="*/ 2147483647 w 305"/>
              <a:gd name="T9" fmla="*/ 0 h 9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940"/>
              <a:gd name="T17" fmla="*/ 305 w 305"/>
              <a:gd name="T18" fmla="*/ 940 h 9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940">
                <a:moveTo>
                  <a:pt x="296" y="0"/>
                </a:moveTo>
                <a:lnTo>
                  <a:pt x="0" y="936"/>
                </a:lnTo>
                <a:lnTo>
                  <a:pt x="9" y="940"/>
                </a:lnTo>
                <a:lnTo>
                  <a:pt x="305" y="2"/>
                </a:lnTo>
                <a:lnTo>
                  <a:pt x="296" y="0"/>
                </a:lnTo>
                <a:close/>
              </a:path>
            </a:pathLst>
          </a:custGeom>
          <a:solidFill>
            <a:srgbClr val="C8282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>
            <a:off x="5842000" y="2343150"/>
            <a:ext cx="13858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1">
                <a:solidFill>
                  <a:schemeClr val="accent2"/>
                </a:solidFill>
                <a:latin typeface="Tahoma" pitchFamily="34" charset="0"/>
              </a:rPr>
              <a:t>Safe</a:t>
            </a:r>
            <a:r>
              <a:rPr lang="en-GB" sz="1500">
                <a:solidFill>
                  <a:schemeClr val="accent2"/>
                </a:solidFill>
                <a:latin typeface="Tahoma" pitchFamily="34" charset="0"/>
              </a:rPr>
              <a:t> worst-case</a:t>
            </a:r>
            <a:br>
              <a:rPr lang="en-GB" sz="1500">
                <a:solidFill>
                  <a:schemeClr val="accent2"/>
                </a:solidFill>
                <a:latin typeface="Tahoma" pitchFamily="34" charset="0"/>
              </a:rPr>
            </a:br>
            <a:r>
              <a:rPr lang="en-GB" sz="1500">
                <a:solidFill>
                  <a:schemeClr val="accent2"/>
                </a:solidFill>
                <a:latin typeface="Tahoma" pitchFamily="34" charset="0"/>
              </a:rPr>
              <a:t>execution time</a:t>
            </a:r>
            <a:br>
              <a:rPr lang="en-GB" sz="1500">
                <a:solidFill>
                  <a:schemeClr val="accent2"/>
                </a:solidFill>
                <a:latin typeface="Tahoma" pitchFamily="34" charset="0"/>
              </a:rPr>
            </a:br>
            <a:r>
              <a:rPr lang="en-GB" sz="1500">
                <a:solidFill>
                  <a:schemeClr val="accent2"/>
                </a:solidFill>
                <a:latin typeface="Tahoma" pitchFamily="34" charset="0"/>
              </a:rPr>
              <a:t>estimate</a:t>
            </a:r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19484" name="Rectangle 27"/>
          <p:cNvSpPr>
            <a:spLocks noChangeArrowheads="1"/>
          </p:cNvSpPr>
          <p:nvPr/>
        </p:nvSpPr>
        <p:spPr bwMode="auto">
          <a:xfrm>
            <a:off x="965200" y="2571750"/>
            <a:ext cx="123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Best-case</a:t>
            </a:r>
            <a:br>
              <a:rPr lang="en-GB" sz="1500">
                <a:solidFill>
                  <a:srgbClr val="1F1A17"/>
                </a:solidFill>
                <a:latin typeface="Tahoma" pitchFamily="34" charset="0"/>
              </a:rPr>
            </a:br>
            <a:r>
              <a:rPr lang="en-GB" sz="1500">
                <a:solidFill>
                  <a:srgbClr val="1F1A17"/>
                </a:solidFill>
                <a:latin typeface="Tahoma" pitchFamily="34" charset="0"/>
              </a:rPr>
              <a:t>execution time</a:t>
            </a:r>
            <a:endParaRPr lang="en-GB" sz="2000"/>
          </a:p>
        </p:txBody>
      </p:sp>
      <p:sp>
        <p:nvSpPr>
          <p:cNvPr id="19485" name="Rectangle 28"/>
          <p:cNvSpPr>
            <a:spLocks noChangeArrowheads="1"/>
          </p:cNvSpPr>
          <p:nvPr/>
        </p:nvSpPr>
        <p:spPr bwMode="auto">
          <a:xfrm>
            <a:off x="2641600" y="2343150"/>
            <a:ext cx="1230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500" b="1">
                <a:solidFill>
                  <a:srgbClr val="CC0000"/>
                </a:solidFill>
                <a:latin typeface="Tahoma" pitchFamily="34" charset="0"/>
              </a:rPr>
              <a:t>Unsafe:</a:t>
            </a:r>
            <a:br>
              <a:rPr lang="en-GB" sz="1500" b="1">
                <a:solidFill>
                  <a:srgbClr val="CC0000"/>
                </a:solidFill>
                <a:latin typeface="Tahoma" pitchFamily="34" charset="0"/>
              </a:rPr>
            </a:br>
            <a:r>
              <a:rPr lang="en-GB" sz="1500">
                <a:solidFill>
                  <a:srgbClr val="CC0000"/>
                </a:solidFill>
                <a:latin typeface="Tahoma" pitchFamily="34" charset="0"/>
              </a:rPr>
              <a:t>execution time</a:t>
            </a:r>
            <a:br>
              <a:rPr lang="en-GB" sz="1500">
                <a:solidFill>
                  <a:srgbClr val="CC0000"/>
                </a:solidFill>
                <a:latin typeface="Tahoma" pitchFamily="34" charset="0"/>
              </a:rPr>
            </a:br>
            <a:r>
              <a:rPr lang="en-GB" sz="1500">
                <a:solidFill>
                  <a:srgbClr val="CC0000"/>
                </a:solidFill>
                <a:latin typeface="Tahoma" pitchFamily="34" charset="0"/>
              </a:rPr>
              <a:t>measurement</a:t>
            </a:r>
            <a:endParaRPr lang="en-GB" sz="20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DF1C1F-0594-499A-8D94-C64B9AFEC29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aiT WCET Analyzer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083550" cy="2151063"/>
          </a:xfrm>
        </p:spPr>
        <p:txBody>
          <a:bodyPr/>
          <a:lstStyle/>
          <a:p>
            <a:r>
              <a:rPr lang="en-US" sz="2000" smtClean="0"/>
              <a:t>The solution to the timing problem</a:t>
            </a:r>
          </a:p>
          <a:p>
            <a:r>
              <a:rPr lang="en-US" sz="2000" smtClean="0"/>
              <a:t>Global program analysis </a:t>
            </a:r>
          </a:p>
          <a:p>
            <a:pPr lvl="1"/>
            <a:r>
              <a:rPr lang="en-US" sz="1800" smtClean="0"/>
              <a:t>abstract interpretation for </a:t>
            </a:r>
            <a:r>
              <a:rPr lang="en-US" sz="1800" smtClean="0">
                <a:solidFill>
                  <a:schemeClr val="accent2"/>
                </a:solidFill>
              </a:rPr>
              <a:t>cache</a:t>
            </a:r>
            <a:r>
              <a:rPr lang="en-US" sz="1800" smtClean="0"/>
              <a:t>, </a:t>
            </a:r>
            <a:r>
              <a:rPr lang="en-US" sz="1800" smtClean="0">
                <a:solidFill>
                  <a:schemeClr val="accent2"/>
                </a:solidFill>
              </a:rPr>
              <a:t>pipeline</a:t>
            </a:r>
            <a:r>
              <a:rPr lang="en-US" sz="1800" smtClean="0"/>
              <a:t>, and </a:t>
            </a:r>
            <a:r>
              <a:rPr lang="en-US" sz="1800" smtClean="0">
                <a:solidFill>
                  <a:schemeClr val="accent2"/>
                </a:solidFill>
              </a:rPr>
              <a:t>value analysis</a:t>
            </a:r>
            <a:r>
              <a:rPr lang="en-US" sz="1800" smtClean="0"/>
              <a:t> </a:t>
            </a:r>
          </a:p>
          <a:p>
            <a:pPr lvl="1"/>
            <a:r>
              <a:rPr lang="en-US" sz="1800" smtClean="0"/>
              <a:t>integer linear programming for </a:t>
            </a:r>
            <a:r>
              <a:rPr lang="en-US" sz="1800" smtClean="0">
                <a:solidFill>
                  <a:schemeClr val="accent2"/>
                </a:solidFill>
              </a:rPr>
              <a:t>path analysis</a:t>
            </a:r>
          </a:p>
          <a:p>
            <a:r>
              <a:rPr lang="en-US" sz="2000" smtClean="0"/>
              <a:t>Everything combined in a single intuitive GUI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2089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OGO_winn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752850"/>
            <a:ext cx="92551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Figur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348038" y="3208338"/>
            <a:ext cx="3600450" cy="2668587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DAC2E1-75D5-4A16-9532-FD50154D782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579438"/>
          </a:xfrm>
        </p:spPr>
        <p:txBody>
          <a:bodyPr/>
          <a:lstStyle/>
          <a:p>
            <a:r>
              <a:rPr lang="en-US" dirty="0" smtClean="0"/>
              <a:t>aiT WCET Analyzer Structure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971800" y="2362200"/>
            <a:ext cx="12192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Loop trafo</a:t>
            </a:r>
            <a:endParaRPr lang="en-GB" sz="1400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971800" y="1752600"/>
            <a:ext cx="12192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CFG builder</a:t>
            </a:r>
            <a:endParaRPr lang="en-GB" sz="140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2667000" y="3657600"/>
            <a:ext cx="1828800" cy="2133600"/>
          </a:xfrm>
          <a:prstGeom prst="rect">
            <a:avLst/>
          </a:prstGeom>
          <a:gradFill rotWithShape="0">
            <a:gsLst>
              <a:gs pos="0">
                <a:srgbClr val="8AB1D8"/>
              </a:gs>
              <a:gs pos="100000">
                <a:srgbClr val="66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2895600" y="9144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2895600" y="914400"/>
            <a:ext cx="1371600" cy="517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en-GB" sz="1400"/>
              <a:t>Executable program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2895600" y="17526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2895600" y="23622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2895600" y="2951163"/>
            <a:ext cx="1371600" cy="514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2895600" y="30480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CRL file</a:t>
            </a:r>
            <a:endParaRPr lang="en-GB" sz="1400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2895600" y="40386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2895600" y="4038600"/>
            <a:ext cx="1371600" cy="517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Loop/value analyzer</a:t>
            </a:r>
            <a:endParaRPr lang="en-GB" sz="1400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2895600" y="48768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2895600" y="4876800"/>
            <a:ext cx="1371600" cy="517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Cache/pipeline</a:t>
            </a:r>
            <a:br>
              <a:rPr lang="de-DE" sz="1400"/>
            </a:br>
            <a:r>
              <a:rPr lang="de-DE" sz="1400"/>
              <a:t>analyzer</a:t>
            </a:r>
            <a:endParaRPr lang="en-GB" sz="1400"/>
          </a:p>
        </p:txBody>
      </p:sp>
      <p:sp>
        <p:nvSpPr>
          <p:cNvPr id="37905" name="AutoShape 16"/>
          <p:cNvSpPr>
            <a:spLocks noChangeArrowheads="1"/>
          </p:cNvSpPr>
          <p:nvPr/>
        </p:nvSpPr>
        <p:spPr bwMode="auto">
          <a:xfrm>
            <a:off x="5181600" y="1655763"/>
            <a:ext cx="1371600" cy="514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5181600" y="17526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AIS file</a:t>
            </a:r>
            <a:endParaRPr lang="en-GB" sz="1400"/>
          </a:p>
        </p:txBody>
      </p:sp>
      <p:sp>
        <p:nvSpPr>
          <p:cNvPr id="37907" name="AutoShape 18"/>
          <p:cNvSpPr>
            <a:spLocks noChangeArrowheads="1"/>
          </p:cNvSpPr>
          <p:nvPr/>
        </p:nvSpPr>
        <p:spPr bwMode="auto">
          <a:xfrm>
            <a:off x="5181600" y="2951163"/>
            <a:ext cx="1371600" cy="514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5181600" y="30480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CRL file</a:t>
            </a:r>
            <a:endParaRPr lang="en-GB" sz="1400"/>
          </a:p>
        </p:txBody>
      </p:sp>
      <p:sp>
        <p:nvSpPr>
          <p:cNvPr id="37909" name="Text Box 20"/>
          <p:cNvSpPr txBox="1">
            <a:spLocks noChangeArrowheads="1"/>
          </p:cNvSpPr>
          <p:nvPr/>
        </p:nvSpPr>
        <p:spPr bwMode="auto">
          <a:xfrm>
            <a:off x="2620963" y="3622675"/>
            <a:ext cx="1465262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pPr algn="l"/>
            <a:r>
              <a:rPr lang="de-DE" sz="1200"/>
              <a:t>Static </a:t>
            </a:r>
            <a:br>
              <a:rPr lang="de-DE" sz="1200"/>
            </a:br>
            <a:r>
              <a:rPr lang="de-DE" sz="1200"/>
              <a:t>analyses</a:t>
            </a:r>
            <a:endParaRPr lang="en-GB" sz="1200"/>
          </a:p>
        </p:txBody>
      </p:sp>
      <p:cxnSp>
        <p:nvCxnSpPr>
          <p:cNvPr id="37910" name="AutoShape 21"/>
          <p:cNvCxnSpPr>
            <a:cxnSpLocks noChangeShapeType="1"/>
            <a:stCxn id="37901" idx="2"/>
            <a:endCxn id="37903" idx="0"/>
          </p:cNvCxnSpPr>
          <p:nvPr/>
        </p:nvCxnSpPr>
        <p:spPr bwMode="auto">
          <a:xfrm>
            <a:off x="3581400" y="4572000"/>
            <a:ext cx="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11" name="AutoShape 22"/>
          <p:cNvCxnSpPr>
            <a:cxnSpLocks noChangeShapeType="1"/>
            <a:stCxn id="37895" idx="2"/>
            <a:endCxn id="37897" idx="0"/>
          </p:cNvCxnSpPr>
          <p:nvPr/>
        </p:nvCxnSpPr>
        <p:spPr bwMode="auto">
          <a:xfrm>
            <a:off x="3581400" y="1447800"/>
            <a:ext cx="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12" name="AutoShape 23"/>
          <p:cNvCxnSpPr>
            <a:cxnSpLocks noChangeShapeType="1"/>
            <a:stCxn id="37897" idx="2"/>
            <a:endCxn id="37898" idx="0"/>
          </p:cNvCxnSpPr>
          <p:nvPr/>
        </p:nvCxnSpPr>
        <p:spPr bwMode="auto">
          <a:xfrm>
            <a:off x="3581400" y="2057400"/>
            <a:ext cx="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13" name="AutoShape 24"/>
          <p:cNvCxnSpPr>
            <a:cxnSpLocks noChangeShapeType="1"/>
            <a:stCxn id="37898" idx="2"/>
            <a:endCxn id="37899" idx="0"/>
          </p:cNvCxnSpPr>
          <p:nvPr/>
        </p:nvCxnSpPr>
        <p:spPr bwMode="auto">
          <a:xfrm>
            <a:off x="3581400" y="2667000"/>
            <a:ext cx="0" cy="2841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14" name="AutoShape 25"/>
          <p:cNvCxnSpPr>
            <a:cxnSpLocks noChangeShapeType="1"/>
            <a:stCxn id="37906" idx="1"/>
            <a:endCxn id="37897" idx="3"/>
          </p:cNvCxnSpPr>
          <p:nvPr/>
        </p:nvCxnSpPr>
        <p:spPr bwMode="auto">
          <a:xfrm flipH="1">
            <a:off x="4267200" y="1905000"/>
            <a:ext cx="914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15" name="AutoShape 26"/>
          <p:cNvCxnSpPr>
            <a:cxnSpLocks noChangeShapeType="1"/>
            <a:stCxn id="37903" idx="2"/>
            <a:endCxn id="37907" idx="1"/>
          </p:cNvCxnSpPr>
          <p:nvPr/>
        </p:nvCxnSpPr>
        <p:spPr bwMode="auto">
          <a:xfrm rot="5400000" flipH="1" flipV="1">
            <a:off x="3280569" y="3509169"/>
            <a:ext cx="2201862" cy="1600200"/>
          </a:xfrm>
          <a:prstGeom prst="bentConnector4">
            <a:avLst>
              <a:gd name="adj1" fmla="val -4690"/>
              <a:gd name="adj2" fmla="val 71431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sm" len="lg"/>
          </a:ln>
        </p:spPr>
      </p:cxnSp>
      <p:sp>
        <p:nvSpPr>
          <p:cNvPr id="37916" name="Rectangle 27"/>
          <p:cNvSpPr>
            <a:spLocks noChangeArrowheads="1"/>
          </p:cNvSpPr>
          <p:nvPr/>
        </p:nvSpPr>
        <p:spPr bwMode="auto">
          <a:xfrm>
            <a:off x="4953000" y="3657600"/>
            <a:ext cx="1828800" cy="2133600"/>
          </a:xfrm>
          <a:prstGeom prst="rect">
            <a:avLst/>
          </a:prstGeom>
          <a:gradFill rotWithShape="0">
            <a:gsLst>
              <a:gs pos="0">
                <a:srgbClr val="8AB1D8"/>
              </a:gs>
              <a:gs pos="100000">
                <a:srgbClr val="66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17" name="Rectangle 28"/>
          <p:cNvSpPr>
            <a:spLocks noChangeArrowheads="1"/>
          </p:cNvSpPr>
          <p:nvPr/>
        </p:nvSpPr>
        <p:spPr bwMode="auto">
          <a:xfrm>
            <a:off x="5181600" y="40386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18" name="Text Box 29"/>
          <p:cNvSpPr txBox="1">
            <a:spLocks noChangeArrowheads="1"/>
          </p:cNvSpPr>
          <p:nvPr/>
        </p:nvSpPr>
        <p:spPr bwMode="auto">
          <a:xfrm>
            <a:off x="5181600" y="40386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ILP generator</a:t>
            </a:r>
            <a:endParaRPr lang="en-GB" sz="1400"/>
          </a:p>
        </p:txBody>
      </p:sp>
      <p:sp>
        <p:nvSpPr>
          <p:cNvPr id="37919" name="Rectangle 30"/>
          <p:cNvSpPr>
            <a:spLocks noChangeArrowheads="1"/>
          </p:cNvSpPr>
          <p:nvPr/>
        </p:nvSpPr>
        <p:spPr bwMode="auto">
          <a:xfrm>
            <a:off x="5181600" y="45720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20" name="Text Box 31"/>
          <p:cNvSpPr txBox="1">
            <a:spLocks noChangeArrowheads="1"/>
          </p:cNvSpPr>
          <p:nvPr/>
        </p:nvSpPr>
        <p:spPr bwMode="auto">
          <a:xfrm>
            <a:off x="5181600" y="45720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LP solver</a:t>
            </a:r>
            <a:endParaRPr lang="en-GB" sz="1400"/>
          </a:p>
        </p:txBody>
      </p:sp>
      <p:sp>
        <p:nvSpPr>
          <p:cNvPr id="37921" name="Rectangle 32"/>
          <p:cNvSpPr>
            <a:spLocks noChangeArrowheads="1"/>
          </p:cNvSpPr>
          <p:nvPr/>
        </p:nvSpPr>
        <p:spPr bwMode="auto">
          <a:xfrm>
            <a:off x="5181600" y="51054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22" name="Text Box 33"/>
          <p:cNvSpPr txBox="1">
            <a:spLocks noChangeArrowheads="1"/>
          </p:cNvSpPr>
          <p:nvPr/>
        </p:nvSpPr>
        <p:spPr bwMode="auto">
          <a:xfrm>
            <a:off x="5181600" y="5105400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400"/>
              <a:t>Evaluation</a:t>
            </a:r>
            <a:endParaRPr lang="en-GB" sz="1400"/>
          </a:p>
        </p:txBody>
      </p:sp>
      <p:sp>
        <p:nvSpPr>
          <p:cNvPr id="37923" name="Text Box 34"/>
          <p:cNvSpPr txBox="1">
            <a:spLocks noChangeArrowheads="1"/>
          </p:cNvSpPr>
          <p:nvPr/>
        </p:nvSpPr>
        <p:spPr bwMode="auto">
          <a:xfrm>
            <a:off x="4906963" y="3622675"/>
            <a:ext cx="1465262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pPr algn="l"/>
            <a:r>
              <a:rPr lang="de-DE" sz="1200"/>
              <a:t>Path </a:t>
            </a:r>
            <a:br>
              <a:rPr lang="de-DE" sz="1200"/>
            </a:br>
            <a:r>
              <a:rPr lang="de-DE" sz="1200"/>
              <a:t>analysis</a:t>
            </a:r>
            <a:endParaRPr lang="en-GB" sz="1200"/>
          </a:p>
        </p:txBody>
      </p:sp>
      <p:cxnSp>
        <p:nvCxnSpPr>
          <p:cNvPr id="37924" name="AutoShape 35"/>
          <p:cNvCxnSpPr>
            <a:cxnSpLocks noChangeShapeType="1"/>
            <a:stCxn id="37917" idx="2"/>
            <a:endCxn id="37919" idx="0"/>
          </p:cNvCxnSpPr>
          <p:nvPr/>
        </p:nvCxnSpPr>
        <p:spPr bwMode="auto">
          <a:xfrm>
            <a:off x="5867400" y="4343400"/>
            <a:ext cx="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25" name="AutoShape 36"/>
          <p:cNvCxnSpPr>
            <a:cxnSpLocks noChangeShapeType="1"/>
            <a:stCxn id="37919" idx="2"/>
            <a:endCxn id="37921" idx="0"/>
          </p:cNvCxnSpPr>
          <p:nvPr/>
        </p:nvCxnSpPr>
        <p:spPr bwMode="auto">
          <a:xfrm>
            <a:off x="5867400" y="4876800"/>
            <a:ext cx="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26" name="AutoShape 37"/>
          <p:cNvCxnSpPr>
            <a:cxnSpLocks noChangeShapeType="1"/>
            <a:stCxn id="37899" idx="2"/>
            <a:endCxn id="37902" idx="0"/>
          </p:cNvCxnSpPr>
          <p:nvPr/>
        </p:nvCxnSpPr>
        <p:spPr bwMode="auto">
          <a:xfrm>
            <a:off x="3581400" y="3465513"/>
            <a:ext cx="0" cy="573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cxnSp>
        <p:nvCxnSpPr>
          <p:cNvPr id="37927" name="AutoShape 38"/>
          <p:cNvCxnSpPr>
            <a:cxnSpLocks noChangeShapeType="1"/>
            <a:stCxn id="37907" idx="2"/>
            <a:endCxn id="37918" idx="0"/>
          </p:cNvCxnSpPr>
          <p:nvPr/>
        </p:nvCxnSpPr>
        <p:spPr bwMode="auto">
          <a:xfrm>
            <a:off x="5867400" y="3465513"/>
            <a:ext cx="0" cy="573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</p:cxnSp>
      <p:sp>
        <p:nvSpPr>
          <p:cNvPr id="37928" name="AutoShape 39"/>
          <p:cNvSpPr>
            <a:spLocks noChangeArrowheads="1"/>
          </p:cNvSpPr>
          <p:nvPr/>
        </p:nvSpPr>
        <p:spPr bwMode="auto">
          <a:xfrm>
            <a:off x="7239000" y="5257800"/>
            <a:ext cx="1371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29" name="Text Box 40"/>
          <p:cNvSpPr txBox="1">
            <a:spLocks noChangeArrowheads="1"/>
          </p:cNvSpPr>
          <p:nvPr/>
        </p:nvSpPr>
        <p:spPr bwMode="auto">
          <a:xfrm>
            <a:off x="7239000" y="5257800"/>
            <a:ext cx="1371600" cy="517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en-GB" sz="1400"/>
              <a:t>WCET,</a:t>
            </a:r>
            <a:br>
              <a:rPr lang="en-GB" sz="1400"/>
            </a:br>
            <a:r>
              <a:rPr lang="en-GB" sz="1400"/>
              <a:t>visualization</a:t>
            </a:r>
          </a:p>
        </p:txBody>
      </p:sp>
      <p:cxnSp>
        <p:nvCxnSpPr>
          <p:cNvPr id="37930" name="AutoShape 41"/>
          <p:cNvCxnSpPr>
            <a:cxnSpLocks noChangeShapeType="1"/>
            <a:stCxn id="37922" idx="2"/>
            <a:endCxn id="37929" idx="1"/>
          </p:cNvCxnSpPr>
          <p:nvPr/>
        </p:nvCxnSpPr>
        <p:spPr bwMode="auto">
          <a:xfrm rot="16200000" flipH="1">
            <a:off x="6500018" y="4777582"/>
            <a:ext cx="106363" cy="13716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sm" len="lg"/>
          </a:ln>
        </p:spPr>
      </p:cxnSp>
      <p:pic>
        <p:nvPicPr>
          <p:cNvPr id="37931" name="Picture 42" descr="a3Logo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9863"/>
            <a:ext cx="361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606C94-5B9C-4CDC-B317-34F4B968F26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aiT WCET Analysis Input/Output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2843213" y="1822450"/>
            <a:ext cx="2895600" cy="904875"/>
            <a:chOff x="3696" y="864"/>
            <a:chExt cx="1824" cy="576"/>
          </a:xfrm>
        </p:grpSpPr>
        <p:sp>
          <p:nvSpPr>
            <p:cNvPr id="21545" name="Rectangle 4"/>
            <p:cNvSpPr>
              <a:spLocks noChangeArrowheads="1"/>
            </p:cNvSpPr>
            <p:nvPr/>
          </p:nvSpPr>
          <p:spPr bwMode="auto">
            <a:xfrm>
              <a:off x="3696" y="864"/>
              <a:ext cx="1728" cy="5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46" name="Rectangle 5"/>
            <p:cNvSpPr>
              <a:spLocks noChangeArrowheads="1"/>
            </p:cNvSpPr>
            <p:nvPr/>
          </p:nvSpPr>
          <p:spPr bwMode="auto">
            <a:xfrm>
              <a:off x="3696" y="864"/>
              <a:ext cx="1824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clock 10200 kHz ;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loop "_codebook" + 1 loop exactly 16 end ;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recursion "_fac" max 6;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SNIPPET "printf" IS NOT ANALYZED AND TAKES MAX 333 CYCLES;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flow "U_MOD" + 0xAC bytes / "U_MOD" + 0xC4 bytes is max 4;</a:t>
              </a:r>
            </a:p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de-DE" sz="800">
                  <a:solidFill>
                    <a:srgbClr val="CE0031"/>
                  </a:solidFill>
                  <a:latin typeface="Arial Narrow" pitchFamily="34" charset="0"/>
                </a:rPr>
                <a:t>area from 0x20 to 0x497 is read-only;</a:t>
              </a:r>
            </a:p>
          </p:txBody>
        </p:sp>
      </p:grp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43263" y="1412875"/>
            <a:ext cx="203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de-DE" sz="1600" b="1" i="1">
                <a:solidFill>
                  <a:srgbClr val="CE0031"/>
                </a:solidFill>
                <a:latin typeface="Arial Narrow" pitchFamily="34" charset="0"/>
              </a:rPr>
              <a:t>Specifications (*.ais)</a:t>
            </a:r>
            <a:endParaRPr lang="de-DE" sz="1600" b="1" i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4140200" y="2852738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5003800" y="2781300"/>
            <a:ext cx="1296988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1512" name="Group 9"/>
          <p:cNvGrpSpPr>
            <a:grpSpLocks/>
          </p:cNvGrpSpPr>
          <p:nvPr/>
        </p:nvGrpSpPr>
        <p:grpSpPr bwMode="auto">
          <a:xfrm>
            <a:off x="6296025" y="2347913"/>
            <a:ext cx="1697038" cy="430212"/>
            <a:chOff x="2404" y="2358"/>
            <a:chExt cx="704" cy="506"/>
          </a:xfrm>
        </p:grpSpPr>
        <p:sp>
          <p:nvSpPr>
            <p:cNvPr id="21543" name="Oval 10"/>
            <p:cNvSpPr>
              <a:spLocks noChangeArrowheads="1"/>
            </p:cNvSpPr>
            <p:nvPr/>
          </p:nvSpPr>
          <p:spPr bwMode="auto">
            <a:xfrm>
              <a:off x="2404" y="2358"/>
              <a:ext cx="704" cy="506"/>
            </a:xfrm>
            <a:prstGeom prst="ellipse">
              <a:avLst/>
            </a:prstGeom>
            <a:solidFill>
              <a:srgbClr val="E5E5E5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44" name="Rectangle 11"/>
            <p:cNvSpPr>
              <a:spLocks noChangeArrowheads="1"/>
            </p:cNvSpPr>
            <p:nvPr/>
          </p:nvSpPr>
          <p:spPr bwMode="auto">
            <a:xfrm>
              <a:off x="2420" y="2390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buFont typeface="Wingdings" pitchFamily="2" charset="2"/>
                <a:buNone/>
              </a:pPr>
              <a:r>
                <a:rPr lang="de-DE" sz="1600" b="1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de-DE" sz="1600" b="1" i="1">
                  <a:solidFill>
                    <a:srgbClr val="CE0031"/>
                  </a:solidFill>
                  <a:latin typeface="Arial Narrow" pitchFamily="34" charset="0"/>
                </a:rPr>
                <a:t>Entry Point</a:t>
              </a:r>
              <a:endParaRPr lang="de-DE" sz="1600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8363" y="2378075"/>
            <a:ext cx="10795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3"/>
          <p:cNvSpPr>
            <a:spLocks noChangeShapeType="1"/>
          </p:cNvSpPr>
          <p:nvPr/>
        </p:nvSpPr>
        <p:spPr bwMode="auto">
          <a:xfrm flipV="1">
            <a:off x="4953000" y="4699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5902325" y="3644900"/>
            <a:ext cx="2968625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>
                <a:schemeClr val="hlink"/>
              </a:buClr>
              <a:buSzPct val="75000"/>
              <a:buFont typeface="Monotype Sorts" pitchFamily="2" charset="2"/>
              <a:buChar char="q"/>
            </a:pPr>
            <a:r>
              <a:rPr lang="de-DE" sz="1600" b="1">
                <a:solidFill>
                  <a:schemeClr val="tx1"/>
                </a:solidFill>
                <a:latin typeface="Arial Narrow" pitchFamily="34" charset="0"/>
              </a:rPr>
              <a:t> Worst Case Execution Time</a:t>
            </a:r>
          </a:p>
          <a:p>
            <a:pPr algn="l">
              <a:buClr>
                <a:schemeClr val="hlink"/>
              </a:buClr>
              <a:buSzPct val="75000"/>
              <a:buFont typeface="Monotype Sorts" pitchFamily="2" charset="2"/>
              <a:buChar char="q"/>
            </a:pPr>
            <a:r>
              <a:rPr lang="de-DE" sz="1600" b="1">
                <a:solidFill>
                  <a:schemeClr val="tx1"/>
                </a:solidFill>
                <a:latin typeface="Arial Narrow" pitchFamily="34" charset="0"/>
              </a:rPr>
              <a:t> Visualization, Documentation</a:t>
            </a:r>
          </a:p>
          <a:p>
            <a:pPr algn="l"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de-DE" sz="1600" b="1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sz="1600" b="1">
                <a:solidFill>
                  <a:schemeClr val="tx1"/>
                </a:solidFill>
                <a:latin typeface="Arial Narrow" pitchFamily="34" charset="0"/>
              </a:rPr>
            </a:br>
            <a:r>
              <a:rPr lang="de-DE" sz="1600" b="1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sz="1600" b="1">
                <a:solidFill>
                  <a:schemeClr val="tx1"/>
                </a:solidFill>
                <a:latin typeface="Arial Narrow" pitchFamily="34" charset="0"/>
              </a:rPr>
            </a:br>
            <a:r>
              <a:rPr lang="de-DE" sz="1600" b="1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sz="1600" b="1">
                <a:solidFill>
                  <a:schemeClr val="tx1"/>
                </a:solidFill>
                <a:latin typeface="Arial Narrow" pitchFamily="34" charset="0"/>
              </a:rPr>
            </a:br>
            <a:endParaRPr lang="de-DE" sz="1600" b="1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1516" name="Picture 15" descr="prime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663" y="4411663"/>
            <a:ext cx="654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 descr="primeCFG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1663" y="4411663"/>
            <a:ext cx="752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7" descr="ppc_pi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9863" y="4487863"/>
            <a:ext cx="698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9" name="Group 18"/>
          <p:cNvGrpSpPr>
            <a:grpSpLocks/>
          </p:cNvGrpSpPr>
          <p:nvPr/>
        </p:nvGrpSpPr>
        <p:grpSpPr bwMode="auto">
          <a:xfrm>
            <a:off x="3581400" y="3362325"/>
            <a:ext cx="1209675" cy="1889125"/>
            <a:chOff x="2256" y="1846"/>
            <a:chExt cx="762" cy="1190"/>
          </a:xfrm>
        </p:grpSpPr>
        <p:sp>
          <p:nvSpPr>
            <p:cNvPr id="21541" name="Rectangle 19"/>
            <p:cNvSpPr>
              <a:spLocks noChangeArrowheads="1"/>
            </p:cNvSpPr>
            <p:nvPr/>
          </p:nvSpPr>
          <p:spPr bwMode="auto">
            <a:xfrm>
              <a:off x="2448" y="1846"/>
              <a:ext cx="3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de-DE" sz="1600" b="1">
                  <a:solidFill>
                    <a:srgbClr val="CE0031"/>
                  </a:solidFill>
                  <a:latin typeface="Arial Narrow" pitchFamily="34" charset="0"/>
                </a:rPr>
                <a:t> aiT</a:t>
              </a:r>
              <a:endParaRPr lang="de-DE" sz="1600" b="1">
                <a:solidFill>
                  <a:srgbClr val="800000"/>
                </a:solidFill>
                <a:latin typeface="Arial Narrow" pitchFamily="34" charset="0"/>
              </a:endParaRPr>
            </a:p>
          </p:txBody>
        </p:sp>
        <p:pic>
          <p:nvPicPr>
            <p:cNvPr id="21542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56" y="2064"/>
              <a:ext cx="76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0" name="Group 21"/>
          <p:cNvGrpSpPr>
            <a:grpSpLocks/>
          </p:cNvGrpSpPr>
          <p:nvPr/>
        </p:nvGrpSpPr>
        <p:grpSpPr bwMode="auto">
          <a:xfrm>
            <a:off x="379413" y="1441450"/>
            <a:ext cx="3138487" cy="4068763"/>
            <a:chOff x="239" y="636"/>
            <a:chExt cx="1977" cy="2563"/>
          </a:xfrm>
        </p:grpSpPr>
        <p:grpSp>
          <p:nvGrpSpPr>
            <p:cNvPr id="21521" name="Group 22"/>
            <p:cNvGrpSpPr>
              <a:grpSpLocks/>
            </p:cNvGrpSpPr>
            <p:nvPr/>
          </p:nvGrpSpPr>
          <p:grpSpPr bwMode="auto">
            <a:xfrm>
              <a:off x="239" y="636"/>
              <a:ext cx="1308" cy="2563"/>
              <a:chOff x="239" y="636"/>
              <a:chExt cx="1308" cy="2563"/>
            </a:xfrm>
          </p:grpSpPr>
          <p:grpSp>
            <p:nvGrpSpPr>
              <p:cNvPr id="21524" name="Group 23"/>
              <p:cNvGrpSpPr>
                <a:grpSpLocks/>
              </p:cNvGrpSpPr>
              <p:nvPr/>
            </p:nvGrpSpPr>
            <p:grpSpPr bwMode="auto">
              <a:xfrm>
                <a:off x="239" y="636"/>
                <a:ext cx="1093" cy="635"/>
                <a:chOff x="239" y="636"/>
                <a:chExt cx="1093" cy="635"/>
              </a:xfrm>
            </p:grpSpPr>
            <p:sp>
              <p:nvSpPr>
                <p:cNvPr id="21538" name="Rectangle 24"/>
                <p:cNvSpPr>
                  <a:spLocks noChangeArrowheads="1"/>
                </p:cNvSpPr>
                <p:nvPr/>
              </p:nvSpPr>
              <p:spPr bwMode="auto">
                <a:xfrm>
                  <a:off x="499" y="864"/>
                  <a:ext cx="464" cy="3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39" name="Rectangle 25"/>
                <p:cNvSpPr>
                  <a:spLocks noChangeArrowheads="1"/>
                </p:cNvSpPr>
                <p:nvPr/>
              </p:nvSpPr>
              <p:spPr bwMode="auto">
                <a:xfrm>
                  <a:off x="467" y="862"/>
                  <a:ext cx="62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void Task (void)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{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variable++;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function();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next++: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if (next)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    do this;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    terminate()</a:t>
                  </a:r>
                </a:p>
                <a:p>
                  <a:pPr algn="l">
                    <a:lnSpc>
                      <a:spcPct val="50000"/>
                    </a:lnSpc>
                    <a:spcBef>
                      <a:spcPct val="0"/>
                    </a:spcBef>
                  </a:pPr>
                  <a:r>
                    <a:rPr lang="de-DE" sz="800">
                      <a:solidFill>
                        <a:srgbClr val="CE0031"/>
                      </a:solidFill>
                      <a:latin typeface="Arial Narrow" pitchFamily="34" charset="0"/>
                    </a:rPr>
                    <a:t>}</a:t>
                  </a:r>
                  <a:endParaRPr lang="de-DE" sz="800">
                    <a:solidFill>
                      <a:srgbClr val="FF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540" name="Rectangle 26"/>
                <p:cNvSpPr>
                  <a:spLocks noChangeArrowheads="1"/>
                </p:cNvSpPr>
                <p:nvPr/>
              </p:nvSpPr>
              <p:spPr bwMode="auto">
                <a:xfrm>
                  <a:off x="239" y="636"/>
                  <a:ext cx="109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l"/>
                  <a:r>
                    <a:rPr lang="de-DE" sz="1600" b="1" i="1">
                      <a:solidFill>
                        <a:srgbClr val="CE0031"/>
                      </a:solidFill>
                      <a:latin typeface="Arial Narrow" pitchFamily="34" charset="0"/>
                    </a:rPr>
                    <a:t>Application Code</a:t>
                  </a:r>
                  <a:endParaRPr lang="de-DE" sz="1600" b="1" i="1">
                    <a:solidFill>
                      <a:srgbClr val="FF33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21525" name="Group 27"/>
              <p:cNvGrpSpPr>
                <a:grpSpLocks/>
              </p:cNvGrpSpPr>
              <p:nvPr/>
            </p:nvGrpSpPr>
            <p:grpSpPr bwMode="auto">
              <a:xfrm>
                <a:off x="262" y="2112"/>
                <a:ext cx="1285" cy="1087"/>
                <a:chOff x="262" y="2112"/>
                <a:chExt cx="1285" cy="1087"/>
              </a:xfrm>
            </p:grpSpPr>
            <p:sp>
              <p:nvSpPr>
                <p:cNvPr id="2153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68" y="2112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532" name="Rectangle 29"/>
                <p:cNvSpPr>
                  <a:spLocks noChangeArrowheads="1"/>
                </p:cNvSpPr>
                <p:nvPr/>
              </p:nvSpPr>
              <p:spPr bwMode="auto">
                <a:xfrm>
                  <a:off x="262" y="2524"/>
                  <a:ext cx="128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r>
                    <a:rPr lang="de-DE" sz="1600" b="1" i="1">
                      <a:solidFill>
                        <a:schemeClr val="tx1"/>
                      </a:solidFill>
                      <a:latin typeface="Arial Narrow" pitchFamily="34" charset="0"/>
                    </a:rPr>
                    <a:t>Executable (*.elf / *.out)</a:t>
                  </a:r>
                </a:p>
              </p:txBody>
            </p:sp>
            <p:grpSp>
              <p:nvGrpSpPr>
                <p:cNvPr id="21533" name="Group 30"/>
                <p:cNvGrpSpPr>
                  <a:grpSpLocks/>
                </p:cNvGrpSpPr>
                <p:nvPr/>
              </p:nvGrpSpPr>
              <p:grpSpPr bwMode="auto">
                <a:xfrm>
                  <a:off x="592" y="2797"/>
                  <a:ext cx="452" cy="402"/>
                  <a:chOff x="503" y="2594"/>
                  <a:chExt cx="452" cy="402"/>
                </a:xfrm>
              </p:grpSpPr>
              <p:grpSp>
                <p:nvGrpSpPr>
                  <p:cNvPr id="2153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27" y="2594"/>
                    <a:ext cx="428" cy="402"/>
                    <a:chOff x="4852" y="484"/>
                    <a:chExt cx="428" cy="520"/>
                  </a:xfrm>
                </p:grpSpPr>
                <p:sp>
                  <p:nvSpPr>
                    <p:cNvPr id="21536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2" y="484"/>
                      <a:ext cx="424" cy="5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53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574"/>
                      <a:ext cx="384" cy="12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ct val="0"/>
                        </a:spcBef>
                      </a:pPr>
                      <a:endParaRPr lang="en-GB" sz="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p:txBody>
                </p:sp>
              </p:grpSp>
              <p:sp>
                <p:nvSpPr>
                  <p:cNvPr id="215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2596"/>
                    <a:ext cx="432" cy="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l">
                      <a:lnSpc>
                        <a:spcPct val="50000"/>
                      </a:lnSpc>
                      <a:spcBef>
                        <a:spcPct val="0"/>
                      </a:spcBef>
                    </a:pPr>
                    <a:r>
                      <a:rPr lang="de-DE" sz="800">
                        <a:solidFill>
                          <a:schemeClr val="tx1"/>
                        </a:solidFill>
                        <a:latin typeface="Arial Narrow" pitchFamily="34" charset="0"/>
                      </a:rPr>
                      <a:t>à  =€@€ aŒ† | @€,@€;ÞKÿÿô;ÿ KÿÿØ‰€2}Œ`øÿÿ™€(8H#é³¡¶€(</a:t>
                    </a:r>
                  </a:p>
                </p:txBody>
              </p:sp>
            </p:grpSp>
          </p:grpSp>
          <p:grpSp>
            <p:nvGrpSpPr>
              <p:cNvPr id="21526" name="Group 35"/>
              <p:cNvGrpSpPr>
                <a:grpSpLocks/>
              </p:cNvGrpSpPr>
              <p:nvPr/>
            </p:nvGrpSpPr>
            <p:grpSpPr bwMode="auto">
              <a:xfrm>
                <a:off x="432" y="1344"/>
                <a:ext cx="704" cy="859"/>
                <a:chOff x="432" y="1344"/>
                <a:chExt cx="704" cy="859"/>
              </a:xfrm>
            </p:grpSpPr>
            <p:sp>
              <p:nvSpPr>
                <p:cNvPr id="21527" name="Line 36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1528" name="Group 37"/>
                <p:cNvGrpSpPr>
                  <a:grpSpLocks/>
                </p:cNvGrpSpPr>
                <p:nvPr/>
              </p:nvGrpSpPr>
              <p:grpSpPr bwMode="auto">
                <a:xfrm>
                  <a:off x="432" y="1697"/>
                  <a:ext cx="704" cy="506"/>
                  <a:chOff x="2404" y="2358"/>
                  <a:chExt cx="704" cy="506"/>
                </a:xfrm>
              </p:grpSpPr>
              <p:sp>
                <p:nvSpPr>
                  <p:cNvPr id="2152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2358"/>
                    <a:ext cx="704" cy="506"/>
                  </a:xfrm>
                  <a:prstGeom prst="ellipse">
                    <a:avLst/>
                  </a:prstGeom>
                  <a:solidFill>
                    <a:srgbClr val="E5E5E5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153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420" y="2390"/>
                    <a:ext cx="672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r>
                      <a:rPr lang="de-DE" sz="1600" b="1">
                        <a:solidFill>
                          <a:schemeClr val="tx1"/>
                        </a:solidFill>
                        <a:latin typeface="Arial Narrow" pitchFamily="34" charset="0"/>
                      </a:rPr>
                      <a:t>Compiler  Linker</a:t>
                    </a:r>
                  </a:p>
                </p:txBody>
              </p:sp>
            </p:grpSp>
          </p:grpSp>
        </p:grpSp>
        <p:sp>
          <p:nvSpPr>
            <p:cNvPr id="21522" name="Line 40"/>
            <p:cNvSpPr>
              <a:spLocks noChangeShapeType="1"/>
            </p:cNvSpPr>
            <p:nvPr/>
          </p:nvSpPr>
          <p:spPr bwMode="auto">
            <a:xfrm flipV="1">
              <a:off x="1176" y="2618"/>
              <a:ext cx="1040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3" name="Line 41"/>
            <p:cNvSpPr>
              <a:spLocks noChangeShapeType="1"/>
            </p:cNvSpPr>
            <p:nvPr/>
          </p:nvSpPr>
          <p:spPr bwMode="auto">
            <a:xfrm>
              <a:off x="1056" y="1344"/>
              <a:ext cx="1152" cy="72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377" t="21326" r="9436" b="5507"/>
          <a:stretch>
            <a:fillRect/>
          </a:stretch>
        </p:blipFill>
        <p:spPr>
          <a:xfrm>
            <a:off x="642910" y="966788"/>
            <a:ext cx="7488237" cy="5024437"/>
          </a:xfr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 l="31166" t="12129" r="12398" b="15094"/>
          <a:stretch>
            <a:fillRect/>
          </a:stretch>
        </p:blipFill>
        <p:spPr bwMode="auto">
          <a:xfrm>
            <a:off x="3143240" y="3669970"/>
            <a:ext cx="2714644" cy="218792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sm" len="lg"/>
          </a:ln>
          <a:effectLst/>
        </p:spPr>
      </p:pic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8" y="142875"/>
            <a:ext cx="9072562" cy="708025"/>
          </a:xfrm>
        </p:spPr>
        <p:txBody>
          <a:bodyPr/>
          <a:lstStyle/>
          <a:p>
            <a:r>
              <a:rPr lang="en-US" sz="1600" smtClean="0"/>
              <a:t>Correctness of Pipeline Models</a:t>
            </a:r>
            <a:br>
              <a:rPr lang="en-US" sz="1600" smtClean="0"/>
            </a:br>
            <a:r>
              <a:rPr lang="en-US" sz="2400" smtClean="0"/>
              <a:t>Derivation of Pipeline Models from VHDL Specifications</a:t>
            </a:r>
          </a:p>
        </p:txBody>
      </p:sp>
      <p:pic>
        <p:nvPicPr>
          <p:cNvPr id="22532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23074" t="27525" r="14505" b="11360"/>
          <a:stretch>
            <a:fillRect/>
          </a:stretch>
        </p:blipFill>
        <p:spPr>
          <a:xfrm>
            <a:off x="8086725" y="3357563"/>
            <a:ext cx="809625" cy="708025"/>
          </a:xfrm>
          <a:noFill/>
        </p:spPr>
      </p:pic>
      <p:pic>
        <p:nvPicPr>
          <p:cNvPr id="22533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 l="15120" t="35922" r="18616" b="17924"/>
          <a:stretch>
            <a:fillRect/>
          </a:stretch>
        </p:blipFill>
        <p:spPr>
          <a:xfrm>
            <a:off x="8086725" y="4143375"/>
            <a:ext cx="776288" cy="473075"/>
          </a:xfrm>
          <a:noFill/>
        </p:spPr>
      </p:pic>
      <p:pic>
        <p:nvPicPr>
          <p:cNvPr id="22534" name="Picture 8" descr="verisoft_pub_128"/>
          <p:cNvPicPr>
            <a:picLocks noChangeAspect="1" noChangeArrowheads="1"/>
          </p:cNvPicPr>
          <p:nvPr/>
        </p:nvPicPr>
        <p:blipFill>
          <a:blip r:embed="rId6"/>
          <a:srcRect l="13829" r="13831"/>
          <a:stretch>
            <a:fillRect/>
          </a:stretch>
        </p:blipFill>
        <p:spPr bwMode="auto">
          <a:xfrm>
            <a:off x="8143875" y="4714875"/>
            <a:ext cx="6238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8950" y="5286375"/>
            <a:ext cx="677863" cy="5000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</p:pic>
      <p:sp>
        <p:nvSpPr>
          <p:cNvPr id="9" name="Ellipse 8"/>
          <p:cNvSpPr/>
          <p:nvPr/>
        </p:nvSpPr>
        <p:spPr bwMode="auto">
          <a:xfrm>
            <a:off x="3263838" y="5419432"/>
            <a:ext cx="714380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44C052-8269-4999-95AE-646A9301E4C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r>
              <a:rPr lang="en-US" sz="1600" smtClean="0"/>
              <a:t>Integration into the Development Chain: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SCADE / aiT automated Flow</a:t>
            </a:r>
          </a:p>
        </p:txBody>
      </p:sp>
      <p:pic>
        <p:nvPicPr>
          <p:cNvPr id="23556" name="Picture 3" descr="workfl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123950"/>
            <a:ext cx="6096000" cy="48768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5CAFE5-9A4B-4595-85B5-B7544BF292D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r>
              <a:rPr lang="en-US" sz="1600" smtClean="0"/>
              <a:t>Integration into the Development Chain: </a:t>
            </a:r>
            <a:br>
              <a:rPr lang="en-US" sz="1600" smtClean="0"/>
            </a:br>
            <a:r>
              <a:rPr lang="en-US" smtClean="0"/>
              <a:t>Analysis Reports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71563"/>
            <a:ext cx="4267200" cy="4876800"/>
          </a:xfrm>
        </p:spPr>
        <p:txBody>
          <a:bodyPr/>
          <a:lstStyle/>
          <a:p>
            <a:r>
              <a:rPr lang="de-DE" smtClean="0"/>
              <a:t>Customizable HTML reports</a:t>
            </a:r>
          </a:p>
          <a:p>
            <a:r>
              <a:rPr lang="de-DE" smtClean="0"/>
              <a:t>Global and detailed reports</a:t>
            </a:r>
          </a:p>
          <a:p>
            <a:r>
              <a:rPr lang="de-DE" smtClean="0"/>
              <a:t>Diff feature</a:t>
            </a:r>
            <a:endParaRPr lang="en-GB" smtClean="0"/>
          </a:p>
        </p:txBody>
      </p:sp>
      <p:pic>
        <p:nvPicPr>
          <p:cNvPr id="24581" name="Picture 4" descr="Fig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23963"/>
            <a:ext cx="30210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24163"/>
            <a:ext cx="30480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Figure8"/>
          <p:cNvPicPr>
            <a:picLocks noChangeAspect="1" noChangeArrowheads="1"/>
          </p:cNvPicPr>
          <p:nvPr/>
        </p:nvPicPr>
        <p:blipFill>
          <a:blip r:embed="rId4"/>
          <a:srcRect l="1469" t="6891"/>
          <a:stretch>
            <a:fillRect/>
          </a:stretch>
        </p:blipFill>
        <p:spPr bwMode="auto">
          <a:xfrm>
            <a:off x="5410200" y="4043363"/>
            <a:ext cx="33528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FA7CC1-AE9B-4084-8ED1-9186B84F12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AutoShape 18"/>
          <p:cNvSpPr>
            <a:spLocks noChangeArrowheads="1"/>
          </p:cNvSpPr>
          <p:nvPr/>
        </p:nvSpPr>
        <p:spPr bwMode="auto">
          <a:xfrm>
            <a:off x="1828800" y="2971800"/>
            <a:ext cx="609600" cy="16764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04" name="AutoShape 21"/>
          <p:cNvSpPr>
            <a:spLocks noChangeArrowheads="1"/>
          </p:cNvSpPr>
          <p:nvPr/>
        </p:nvSpPr>
        <p:spPr bwMode="auto">
          <a:xfrm rot="9000000">
            <a:off x="3786188" y="4260850"/>
            <a:ext cx="1763712" cy="609600"/>
          </a:xfrm>
          <a:prstGeom prst="rightArrow">
            <a:avLst>
              <a:gd name="adj1" fmla="val 50000"/>
              <a:gd name="adj2" fmla="val 72331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05" name="AutoShape 20"/>
          <p:cNvSpPr>
            <a:spLocks noChangeArrowheads="1"/>
          </p:cNvSpPr>
          <p:nvPr/>
        </p:nvSpPr>
        <p:spPr bwMode="auto">
          <a:xfrm rot="1800000">
            <a:off x="3513138" y="2965450"/>
            <a:ext cx="1768475" cy="609600"/>
          </a:xfrm>
          <a:prstGeom prst="rightArrow">
            <a:avLst>
              <a:gd name="adj1" fmla="val 50000"/>
              <a:gd name="adj2" fmla="val 72526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0263"/>
          </a:xfrm>
        </p:spPr>
        <p:txBody>
          <a:bodyPr/>
          <a:lstStyle/>
          <a:p>
            <a:r>
              <a:rPr lang="en-US" sz="1600" smtClean="0"/>
              <a:t>Integration into the Development Chain: </a:t>
            </a:r>
            <a:br>
              <a:rPr lang="en-US" sz="1600" smtClean="0"/>
            </a:br>
            <a:r>
              <a:rPr lang="en-US" smtClean="0"/>
              <a:t>Scheduling Analysis Tools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243998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ahoma" pitchFamily="34" charset="0"/>
              </a:rPr>
              <a:t>System level: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SymTA/S / RT-Druid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5257800" y="1219200"/>
            <a:ext cx="21764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ahoma" pitchFamily="34" charset="0"/>
              </a:rPr>
              <a:t>Code level: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aiT/StackAnalyzer</a:t>
            </a:r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381000" y="2133600"/>
            <a:ext cx="3505200" cy="838200"/>
            <a:chOff x="288" y="1344"/>
            <a:chExt cx="2208" cy="528"/>
          </a:xfrm>
        </p:grpSpPr>
        <p:sp>
          <p:nvSpPr>
            <p:cNvPr id="25621" name="Rectangle 8"/>
            <p:cNvSpPr>
              <a:spLocks noChangeArrowheads="1"/>
            </p:cNvSpPr>
            <p:nvPr/>
          </p:nvSpPr>
          <p:spPr bwMode="auto">
            <a:xfrm>
              <a:off x="288" y="1344"/>
              <a:ext cx="2208" cy="5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 type="none" w="sm" len="lg"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5622" name="Text Box 7"/>
            <p:cNvSpPr txBox="1">
              <a:spLocks noChangeArrowheads="1"/>
            </p:cNvSpPr>
            <p:nvPr/>
          </p:nvSpPr>
          <p:spPr bwMode="auto">
            <a:xfrm>
              <a:off x="288" y="1392"/>
              <a:ext cx="22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lg"/>
            </a:ln>
          </p:spPr>
          <p:txBody>
            <a:bodyPr>
              <a:spAutoFit/>
            </a:bodyPr>
            <a:lstStyle/>
            <a:p>
              <a:r>
                <a:rPr lang="de-DE">
                  <a:latin typeface="Tahoma" pitchFamily="34" charset="0"/>
                </a:rPr>
                <a:t>System model</a:t>
              </a:r>
              <a:br>
                <a:rPr lang="de-DE">
                  <a:latin typeface="Tahoma" pitchFamily="34" charset="0"/>
                </a:rPr>
              </a:br>
              <a:r>
                <a:rPr lang="de-DE">
                  <a:latin typeface="Tahoma" pitchFamily="34" charset="0"/>
                </a:rPr>
                <a:t>(tasks, activation,scheduling)</a:t>
              </a:r>
              <a:endParaRPr lang="en-GB">
                <a:latin typeface="Tahoma" pitchFamily="34" charset="0"/>
              </a:endParaRPr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5181600" y="3429000"/>
            <a:ext cx="3505200" cy="838200"/>
            <a:chOff x="288" y="1344"/>
            <a:chExt cx="2208" cy="528"/>
          </a:xfrm>
        </p:grpSpPr>
        <p:sp>
          <p:nvSpPr>
            <p:cNvPr id="25619" name="Rectangle 11"/>
            <p:cNvSpPr>
              <a:spLocks noChangeArrowheads="1"/>
            </p:cNvSpPr>
            <p:nvPr/>
          </p:nvSpPr>
          <p:spPr bwMode="auto">
            <a:xfrm>
              <a:off x="288" y="1344"/>
              <a:ext cx="2208" cy="5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 type="none" w="sm" len="lg"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288" y="1392"/>
              <a:ext cx="22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lg"/>
            </a:ln>
          </p:spPr>
          <p:txBody>
            <a:bodyPr>
              <a:spAutoFit/>
            </a:bodyPr>
            <a:lstStyle/>
            <a:p>
              <a:r>
                <a:rPr lang="de-DE">
                  <a:latin typeface="Tahoma" pitchFamily="34" charset="0"/>
                </a:rPr>
                <a:t>WCET/stack analysis </a:t>
              </a:r>
              <a:br>
                <a:rPr lang="de-DE">
                  <a:latin typeface="Tahoma" pitchFamily="34" charset="0"/>
                </a:rPr>
              </a:br>
              <a:r>
                <a:rPr lang="de-DE">
                  <a:latin typeface="Tahoma" pitchFamily="34" charset="0"/>
                </a:rPr>
                <a:t>(single task)</a:t>
              </a:r>
              <a:endParaRPr lang="en-GB">
                <a:latin typeface="Tahoma" pitchFamily="34" charset="0"/>
              </a:endParaRPr>
            </a:p>
          </p:txBody>
        </p:sp>
      </p:grpSp>
      <p:grpSp>
        <p:nvGrpSpPr>
          <p:cNvPr id="25611" name="Group 13"/>
          <p:cNvGrpSpPr>
            <a:grpSpLocks/>
          </p:cNvGrpSpPr>
          <p:nvPr/>
        </p:nvGrpSpPr>
        <p:grpSpPr bwMode="auto">
          <a:xfrm>
            <a:off x="381000" y="4572000"/>
            <a:ext cx="3505200" cy="838200"/>
            <a:chOff x="288" y="1344"/>
            <a:chExt cx="2208" cy="528"/>
          </a:xfrm>
        </p:grpSpPr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288" y="1344"/>
              <a:ext cx="2208" cy="5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 type="none" w="sm" len="lg"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288" y="1392"/>
              <a:ext cx="22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lg"/>
            </a:ln>
          </p:spPr>
          <p:txBody>
            <a:bodyPr>
              <a:spAutoFit/>
            </a:bodyPr>
            <a:lstStyle/>
            <a:p>
              <a:r>
                <a:rPr lang="de-DE">
                  <a:latin typeface="Tahoma" pitchFamily="34" charset="0"/>
                </a:rPr>
                <a:t>Scheduling analysis (WCRT)</a:t>
              </a:r>
              <a:br>
                <a:rPr lang="de-DE">
                  <a:latin typeface="Tahoma" pitchFamily="34" charset="0"/>
                </a:rPr>
              </a:br>
              <a:r>
                <a:rPr lang="de-DE">
                  <a:latin typeface="Tahoma" pitchFamily="34" charset="0"/>
                </a:rPr>
                <a:t>system stack analysis</a:t>
              </a:r>
              <a:endParaRPr lang="en-GB">
                <a:latin typeface="Tahoma" pitchFamily="34" charset="0"/>
              </a:endParaRPr>
            </a:p>
          </p:txBody>
        </p:sp>
      </p:grp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09600" y="3657600"/>
            <a:ext cx="12954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600">
                <a:latin typeface="Tahoma" pitchFamily="34" charset="0"/>
              </a:rPr>
              <a:t>Refinement</a:t>
            </a:r>
            <a:endParaRPr lang="en-GB" sz="1600">
              <a:latin typeface="Tahoma" pitchFamily="34" charset="0"/>
            </a:endParaRPr>
          </a:p>
        </p:txBody>
      </p:sp>
      <p:sp>
        <p:nvSpPr>
          <p:cNvPr id="25613" name="Text Box 22"/>
          <p:cNvSpPr txBox="1">
            <a:spLocks noChangeArrowheads="1"/>
          </p:cNvSpPr>
          <p:nvPr/>
        </p:nvSpPr>
        <p:spPr bwMode="auto">
          <a:xfrm>
            <a:off x="4267200" y="2667000"/>
            <a:ext cx="21336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600">
                <a:latin typeface="Tahoma" pitchFamily="34" charset="0"/>
              </a:rPr>
              <a:t>WCET/stack request</a:t>
            </a:r>
            <a:endParaRPr lang="en-GB" sz="1600">
              <a:latin typeface="Tahoma" pitchFamily="34" charset="0"/>
            </a:endParaRPr>
          </a:p>
        </p:txBody>
      </p:sp>
      <p:sp>
        <p:nvSpPr>
          <p:cNvPr id="25614" name="Text Box 23"/>
          <p:cNvSpPr txBox="1">
            <a:spLocks noChangeArrowheads="1"/>
          </p:cNvSpPr>
          <p:nvPr/>
        </p:nvSpPr>
        <p:spPr bwMode="auto">
          <a:xfrm>
            <a:off x="4495800" y="4800600"/>
            <a:ext cx="23622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r>
              <a:rPr lang="de-DE" sz="1600">
                <a:latin typeface="Tahoma" pitchFamily="34" charset="0"/>
              </a:rPr>
              <a:t>WCET/stack response</a:t>
            </a:r>
            <a:endParaRPr lang="en-GB" sz="1600">
              <a:latin typeface="Tahoma" pitchFamily="34" charset="0"/>
            </a:endParaRPr>
          </a:p>
        </p:txBody>
      </p:sp>
      <p:sp>
        <p:nvSpPr>
          <p:cNvPr id="25615" name="AutoShape 24"/>
          <p:cNvSpPr>
            <a:spLocks noChangeArrowheads="1"/>
          </p:cNvSpPr>
          <p:nvPr/>
        </p:nvSpPr>
        <p:spPr bwMode="auto">
          <a:xfrm rot="7800000">
            <a:off x="7044532" y="2774156"/>
            <a:ext cx="920750" cy="588963"/>
          </a:xfrm>
          <a:prstGeom prst="rightArrow">
            <a:avLst>
              <a:gd name="adj1" fmla="val 52407"/>
              <a:gd name="adj2" fmla="val 65740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16" name="AutoShape 25"/>
          <p:cNvSpPr>
            <a:spLocks noChangeArrowheads="1"/>
          </p:cNvSpPr>
          <p:nvPr/>
        </p:nvSpPr>
        <p:spPr bwMode="auto">
          <a:xfrm>
            <a:off x="7543800" y="2352675"/>
            <a:ext cx="1143000" cy="671513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 type="none" w="sm" len="lg"/>
          </a:ln>
        </p:spPr>
        <p:txBody>
          <a:bodyPr anchor="ctr">
            <a:spAutoFit/>
          </a:bodyPr>
          <a:lstStyle/>
          <a:p>
            <a:r>
              <a:rPr lang="de-DE" sz="1600">
                <a:latin typeface="Tahoma" pitchFamily="34" charset="0"/>
              </a:rPr>
              <a:t>Additional info</a:t>
            </a:r>
            <a:endParaRPr lang="en-GB" sz="160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In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0000"/>
      </a:hlink>
      <a:folHlink>
        <a:srgbClr val="3366FF"/>
      </a:folHlink>
    </a:clrScheme>
    <a:fontScheme name="Abs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sIn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In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In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In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In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In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In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Settings\alex\Application Data\Microsoft\Templates\AbsInt.pot</Template>
  <TotalTime>0</TotalTime>
  <Words>545</Words>
  <Application>Microsoft PowerPoint</Application>
  <PresentationFormat>Bildschirmpräsentation (4:3)</PresentationFormat>
  <Paragraphs>150</Paragraphs>
  <Slides>16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AbsInt</vt:lpstr>
      <vt:lpstr>Folie 1</vt:lpstr>
      <vt:lpstr>The Timing Problem</vt:lpstr>
      <vt:lpstr>aiT WCET Analyzer</vt:lpstr>
      <vt:lpstr>aiT WCET Analyzer Structure</vt:lpstr>
      <vt:lpstr>aiT WCET Analysis Input/Output</vt:lpstr>
      <vt:lpstr>Correctness of Pipeline Models Derivation of Pipeline Models from VHDL Specifications</vt:lpstr>
      <vt:lpstr>Integration into the Development Chain: SCADE / aiT automated Flow</vt:lpstr>
      <vt:lpstr>Integration into the Development Chain:  Analysis Reports</vt:lpstr>
      <vt:lpstr>Integration into the Development Chain:  Scheduling Analysis Tools</vt:lpstr>
      <vt:lpstr>Integration into the Development Chain:  INTEREST Demonstrator: Engine Control System on TriCore 1796 (Ascet, SymTA/S, aiT)</vt:lpstr>
      <vt:lpstr>Exploration During Early Design Phases             TimingExplorer  </vt:lpstr>
      <vt:lpstr>Reduce the Amount of Annotations Source-Level Analyses</vt:lpstr>
      <vt:lpstr>Reduce the Amount of Annotations Source-Level Analysis:Automatic Mode Detection</vt:lpstr>
      <vt:lpstr>Summary</vt:lpstr>
      <vt:lpstr>Research Projects</vt:lpstr>
      <vt:lpstr>Contact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WCET</dc:title>
  <dc:subject>Technologie and Products of AbsInt</dc:subject>
  <dc:creator>Christian Ferdinand</dc:creator>
  <cp:lastModifiedBy>cf</cp:lastModifiedBy>
  <cp:revision>309</cp:revision>
  <cp:lastPrinted>2002-01-22T06:44:00Z</cp:lastPrinted>
  <dcterms:created xsi:type="dcterms:W3CDTF">2000-11-23T11:08:50Z</dcterms:created>
  <dcterms:modified xsi:type="dcterms:W3CDTF">2009-02-08T10:20:20Z</dcterms:modified>
</cp:coreProperties>
</file>